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1"/>
  </p:notesMasterIdLst>
  <p:handoutMasterIdLst>
    <p:handoutMasterId r:id="rId32"/>
  </p:handoutMasterIdLst>
  <p:sldIdLst>
    <p:sldId id="503" r:id="rId2"/>
    <p:sldId id="276" r:id="rId3"/>
    <p:sldId id="353" r:id="rId4"/>
    <p:sldId id="497" r:id="rId5"/>
    <p:sldId id="783" r:id="rId6"/>
    <p:sldId id="797" r:id="rId7"/>
    <p:sldId id="798" r:id="rId8"/>
    <p:sldId id="804" r:id="rId9"/>
    <p:sldId id="762" r:id="rId10"/>
    <p:sldId id="610" r:id="rId11"/>
    <p:sldId id="812" r:id="rId12"/>
    <p:sldId id="813" r:id="rId13"/>
    <p:sldId id="814" r:id="rId14"/>
    <p:sldId id="616" r:id="rId15"/>
    <p:sldId id="802" r:id="rId16"/>
    <p:sldId id="810" r:id="rId17"/>
    <p:sldId id="803" r:id="rId18"/>
    <p:sldId id="654" r:id="rId19"/>
    <p:sldId id="815" r:id="rId20"/>
    <p:sldId id="819" r:id="rId21"/>
    <p:sldId id="822" r:id="rId22"/>
    <p:sldId id="818" r:id="rId23"/>
    <p:sldId id="817" r:id="rId24"/>
    <p:sldId id="821" r:id="rId25"/>
    <p:sldId id="820" r:id="rId26"/>
    <p:sldId id="824" r:id="rId27"/>
    <p:sldId id="633" r:id="rId28"/>
    <p:sldId id="504" r:id="rId29"/>
    <p:sldId id="5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Планиране на уеб сайт" id="{66DCFE1F-60FD-44F2-BE82-706DDBC14898}">
          <p14:sldIdLst>
            <p14:sldId id="353"/>
            <p14:sldId id="497"/>
            <p14:sldId id="783"/>
            <p14:sldId id="797"/>
            <p14:sldId id="798"/>
            <p14:sldId id="804"/>
            <p14:sldId id="762"/>
          </p14:sldIdLst>
        </p14:section>
        <p14:section name="Задание за уеб сайт" id="{EB44CA50-B176-0C4C-B0D0-5459023C7783}">
          <p14:sldIdLst>
            <p14:sldId id="610"/>
            <p14:sldId id="812"/>
            <p14:sldId id="813"/>
            <p14:sldId id="814"/>
          </p14:sldIdLst>
        </p14:section>
        <p14:section name="Избиране на име и регистрация на сайт" id="{2B3E1915-4BA2-9447-BC07-AE658EE7EC35}">
          <p14:sldIdLst>
            <p14:sldId id="616"/>
            <p14:sldId id="802"/>
            <p14:sldId id="810"/>
            <p14:sldId id="803"/>
          </p14:sldIdLst>
        </p14:section>
        <p14:section name="Демо" id="{276EAB92-AF41-DD42-AFD3-D1ABB239E1A7}">
          <p14:sldIdLst>
            <p14:sldId id="654"/>
            <p14:sldId id="815"/>
            <p14:sldId id="819"/>
            <p14:sldId id="822"/>
            <p14:sldId id="818"/>
            <p14:sldId id="817"/>
            <p14:sldId id="821"/>
            <p14:sldId id="820"/>
            <p14:sldId id="824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B4BF2F8-D32F-9387-A6CE-368ED6EFDCF0}" name="Zaraliev" initials="KZ" userId="S::Zaraliev@students.softuni.bg::e1c6524a-140e-4108-9ad5-21636343196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8" clrIdx="0">
    <p:extLst>
      <p:ext uri="{19B8F6BF-5375-455C-9EA6-DF929625EA0E}">
        <p15:presenceInfo xmlns:p15="http://schemas.microsoft.com/office/powerpoint/2012/main" userId="PC" providerId="None"/>
      </p:ext>
    </p:extLst>
  </p:cmAuthor>
  <p:cmAuthor id="2" name="Mirela Damyanova" initials="MD" lastIdx="5" clrIdx="1">
    <p:extLst>
      <p:ext uri="{19B8F6BF-5375-455C-9EA6-DF929625EA0E}">
        <p15:presenceInfo xmlns:p15="http://schemas.microsoft.com/office/powerpoint/2012/main" userId="Mirela Damyanov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04" autoAdjust="0"/>
    <p:restoredTop sz="95503" autoAdjust="0"/>
  </p:normalViewPr>
  <p:slideViewPr>
    <p:cSldViewPr showGuides="1">
      <p:cViewPr varScale="1">
        <p:scale>
          <a:sx n="74" d="100"/>
          <a:sy n="74" d="100"/>
        </p:scale>
        <p:origin x="184" y="91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20.11.25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94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91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51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1605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940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014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7033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2573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9702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113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28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706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gister.b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mains.cloudflare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lovored.com/transliteration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gister.bg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</a:t>
            </a:r>
            <a:r>
              <a:rPr lang="en-US" dirty="0"/>
              <a:t>"</a:t>
            </a:r>
            <a:r>
              <a:rPr lang="bg-BG" dirty="0"/>
              <a:t>Информационни технологии"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971589"/>
          </a:xfrm>
        </p:spPr>
        <p:txBody>
          <a:bodyPr>
            <a:normAutofit/>
          </a:bodyPr>
          <a:lstStyle/>
          <a:p>
            <a:r>
              <a:rPr lang="bg-BG" sz="4400" dirty="0"/>
              <a:t>Задание и проверка за свободни имена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Autofit/>
          </a:bodyPr>
          <a:lstStyle/>
          <a:p>
            <a:r>
              <a:rPr lang="bg-BG" sz="6000" dirty="0"/>
              <a:t>Планиране на уеб сайт</a:t>
            </a: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007" y="3056137"/>
            <a:ext cx="1819960" cy="849053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E0636FF-9DFF-1E3C-B648-B7D58C2CC7D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" t="129" r="-1094" b="46749"/>
          <a:stretch/>
        </p:blipFill>
        <p:spPr>
          <a:xfrm>
            <a:off x="6390123" y="3400017"/>
            <a:ext cx="5248260" cy="2188983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Характеристики и съдържание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Задание за уеб сайт</a:t>
            </a:r>
            <a:endParaRPr lang="en-US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D2936A-431A-83BF-BBD2-58228052A1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113" y="1513416"/>
            <a:ext cx="2097773" cy="229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Задание за уеб сайт</a:t>
            </a:r>
            <a:endParaRPr lang="en-BG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CA50BB8-C95B-C726-A00E-EFF2B734CC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600" b="1" dirty="0">
                <a:solidFill>
                  <a:schemeClr val="bg1"/>
                </a:solidFill>
              </a:rPr>
              <a:t>Документ</a:t>
            </a:r>
            <a:r>
              <a:rPr lang="bg-BG" sz="3600" dirty="0"/>
              <a:t>, в който </a:t>
            </a:r>
            <a:r>
              <a:rPr lang="bg-BG" sz="3600" b="1" dirty="0"/>
              <a:t>ясно</a:t>
            </a:r>
            <a:r>
              <a:rPr lang="bg-BG" sz="3600" dirty="0"/>
              <a:t> се описват </a:t>
            </a:r>
            <a:r>
              <a:rPr lang="bg-BG" sz="3600" b="1" dirty="0"/>
              <a:t>изискванията</a:t>
            </a:r>
            <a:r>
              <a:rPr lang="bg-BG" sz="3600" dirty="0"/>
              <a:t>, </a:t>
            </a:r>
            <a:r>
              <a:rPr lang="bg-BG" sz="3600" b="1" dirty="0"/>
              <a:t>нуждите</a:t>
            </a:r>
            <a:r>
              <a:rPr lang="bg-BG" sz="3600" dirty="0"/>
              <a:t> и </a:t>
            </a:r>
            <a:r>
              <a:rPr lang="bg-BG" sz="3600" b="1" dirty="0"/>
              <a:t>очакванията</a:t>
            </a:r>
            <a:r>
              <a:rPr lang="bg-BG" sz="3600" dirty="0"/>
              <a:t> към </a:t>
            </a:r>
            <a:r>
              <a:rPr lang="bg-BG" sz="3600" b="1" dirty="0">
                <a:solidFill>
                  <a:schemeClr val="bg1"/>
                </a:solidFill>
              </a:rPr>
              <a:t>бъдещия уеб сайт</a:t>
            </a:r>
          </a:p>
          <a:p>
            <a:r>
              <a:rPr lang="bg-BG" sz="3600" dirty="0"/>
              <a:t>Изготвя се </a:t>
            </a:r>
            <a:r>
              <a:rPr lang="bg-BG" sz="3600" b="1" dirty="0"/>
              <a:t>след определяне на целта</a:t>
            </a:r>
            <a:endParaRPr lang="en-BG" sz="36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A3ABA1-6DF7-FD2A-0BCA-4ED2C3074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500" y="3176731"/>
            <a:ext cx="3465000" cy="354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5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225D149-00D5-8C11-53A0-D1EBA520D4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sz="3600" b="1" dirty="0">
                <a:solidFill>
                  <a:schemeClr val="bg1"/>
                </a:solidFill>
              </a:rPr>
              <a:t>Заданието</a:t>
            </a:r>
            <a:r>
              <a:rPr lang="bg-BG" sz="3600" dirty="0"/>
              <a:t> </a:t>
            </a:r>
            <a:r>
              <a:rPr lang="bg-BG" sz="3600" b="1" dirty="0"/>
              <a:t>трябва да е</a:t>
            </a:r>
            <a:r>
              <a:rPr lang="bg-BG" sz="3600" dirty="0"/>
              <a:t>:</a:t>
            </a:r>
          </a:p>
          <a:p>
            <a:pPr lvl="1"/>
            <a:r>
              <a:rPr lang="bg-BG" sz="3600" dirty="0"/>
              <a:t>Ясно </a:t>
            </a:r>
            <a:r>
              <a:rPr lang="bg-BG" sz="3600" b="1" dirty="0"/>
              <a:t>формулирано</a:t>
            </a:r>
            <a:r>
              <a:rPr lang="bg-BG" sz="3600" dirty="0"/>
              <a:t> и </a:t>
            </a:r>
            <a:r>
              <a:rPr lang="bg-BG" sz="3600" b="1" dirty="0"/>
              <a:t>кратко</a:t>
            </a:r>
          </a:p>
          <a:p>
            <a:pPr lvl="1"/>
            <a:r>
              <a:rPr lang="bg-BG" sz="3600" dirty="0"/>
              <a:t>Написано на </a:t>
            </a:r>
            <a:r>
              <a:rPr lang="bg-BG" sz="3600" b="1" dirty="0"/>
              <a:t>разбираем език</a:t>
            </a:r>
          </a:p>
          <a:p>
            <a:pPr lvl="1"/>
            <a:r>
              <a:rPr lang="bg-BG" sz="3600" dirty="0"/>
              <a:t>С </a:t>
            </a:r>
            <a:r>
              <a:rPr lang="bg-BG" sz="3600" b="1" dirty="0"/>
              <a:t>конкретни</a:t>
            </a:r>
            <a:r>
              <a:rPr lang="bg-BG" sz="3600" dirty="0"/>
              <a:t>, </a:t>
            </a:r>
            <a:r>
              <a:rPr lang="bg-BG" sz="3600" b="1" dirty="0"/>
              <a:t>измерими цели</a:t>
            </a:r>
          </a:p>
          <a:p>
            <a:pPr lvl="1"/>
            <a:r>
              <a:rPr lang="bg-BG" sz="3600" dirty="0"/>
              <a:t>"</a:t>
            </a:r>
            <a:r>
              <a:rPr lang="bg-BG" sz="3600" b="1" dirty="0"/>
              <a:t>Карта</a:t>
            </a:r>
            <a:r>
              <a:rPr lang="bg-BG" sz="3600" dirty="0"/>
              <a:t>"</a:t>
            </a:r>
            <a:r>
              <a:rPr lang="bg-BG" sz="3600" b="1" dirty="0"/>
              <a:t> </a:t>
            </a:r>
            <a:r>
              <a:rPr lang="bg-BG" sz="3600" dirty="0"/>
              <a:t>за </a:t>
            </a:r>
            <a:r>
              <a:rPr lang="bg-BG" sz="3600" b="1" dirty="0"/>
              <a:t>следващите етапи</a:t>
            </a:r>
          </a:p>
          <a:p>
            <a:pPr lvl="1"/>
            <a:endParaRPr lang="en-BG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7E72FB31-8041-DF60-7173-D7DA3AD8F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Характеристики на задание за уеб сайт</a:t>
            </a:r>
            <a:endParaRPr lang="en-BG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2FD1CC-E671-4AD9-9BB5-81208B1EC0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48" t="5380" r="16536" b="6692"/>
          <a:stretch/>
        </p:blipFill>
        <p:spPr>
          <a:xfrm>
            <a:off x="8166000" y="1196125"/>
            <a:ext cx="3492537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79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5733066B-B8F2-A953-2535-542BEB816B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600" b="1" dirty="0">
                <a:solidFill>
                  <a:schemeClr val="bg1"/>
                </a:solidFill>
              </a:rPr>
              <a:t>Заданието</a:t>
            </a:r>
            <a:r>
              <a:rPr lang="bg-BG" sz="3600" b="1" dirty="0"/>
              <a:t> съдържа:</a:t>
            </a:r>
          </a:p>
          <a:p>
            <a:pPr lvl="1"/>
            <a:r>
              <a:rPr lang="bg-BG" sz="3200" b="1" dirty="0"/>
              <a:t>Обща информация</a:t>
            </a:r>
            <a:r>
              <a:rPr lang="bg-BG" sz="3200" dirty="0"/>
              <a:t> за проекта (име, описание, вид)</a:t>
            </a:r>
          </a:p>
          <a:p>
            <a:pPr lvl="1"/>
            <a:r>
              <a:rPr lang="bg-BG" sz="3200" b="1" dirty="0"/>
              <a:t>Цели</a:t>
            </a:r>
            <a:r>
              <a:rPr lang="bg-BG" sz="3200" dirty="0"/>
              <a:t> и </a:t>
            </a:r>
            <a:r>
              <a:rPr lang="bg-BG" sz="3200" b="1" dirty="0"/>
              <a:t>целева група</a:t>
            </a:r>
          </a:p>
          <a:p>
            <a:pPr lvl="1"/>
            <a:r>
              <a:rPr lang="bg-BG" sz="3200" dirty="0"/>
              <a:t>Основно </a:t>
            </a:r>
            <a:r>
              <a:rPr lang="bg-BG" sz="3200" b="1" dirty="0"/>
              <a:t>съдържание</a:t>
            </a:r>
          </a:p>
          <a:p>
            <a:pPr lvl="1"/>
            <a:r>
              <a:rPr lang="bg-BG" sz="3200" dirty="0"/>
              <a:t>Основни </a:t>
            </a:r>
            <a:r>
              <a:rPr lang="bg-BG" sz="3200" b="1" dirty="0"/>
              <a:t>уеб страници</a:t>
            </a:r>
          </a:p>
          <a:p>
            <a:pPr lvl="1"/>
            <a:r>
              <a:rPr lang="bg-BG" sz="3200" b="1" dirty="0"/>
              <a:t>Изисквания</a:t>
            </a:r>
          </a:p>
          <a:p>
            <a:pPr lvl="1"/>
            <a:r>
              <a:rPr lang="bg-BG" sz="3200" b="1" dirty="0"/>
              <a:t>Административни бележки </a:t>
            </a:r>
            <a:r>
              <a:rPr lang="bg-BG" sz="3200" dirty="0"/>
              <a:t>(срокове, домейн, хостинг и др.)</a:t>
            </a:r>
          </a:p>
          <a:p>
            <a:pPr lvl="1"/>
            <a:endParaRPr lang="en-BG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BA8CB646-72FA-4D4B-E8EB-30928866C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Съдържание на задание за уеб сайт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72087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/>
              <a:t>Проверка за свободно име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Избиране на име и регистрация на уеб сайт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C0BA2-C9F1-1CEF-AF93-8CD256CB11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58" b="21080"/>
          <a:stretch/>
        </p:blipFill>
        <p:spPr>
          <a:xfrm>
            <a:off x="4404467" y="2136904"/>
            <a:ext cx="3383066" cy="100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600" b="1" dirty="0"/>
              <a:t>Изборът</a:t>
            </a:r>
            <a:r>
              <a:rPr lang="bg-BG" sz="3600" dirty="0"/>
              <a:t> на </a:t>
            </a:r>
            <a:r>
              <a:rPr lang="bg-BG" sz="3600" b="1" dirty="0">
                <a:solidFill>
                  <a:schemeClr val="bg1"/>
                </a:solidFill>
              </a:rPr>
              <a:t>домейн име </a:t>
            </a:r>
            <a:r>
              <a:rPr lang="bg-BG" sz="3600" dirty="0"/>
              <a:t>е </a:t>
            </a:r>
            <a:r>
              <a:rPr lang="bg-BG" sz="3600" b="1" dirty="0">
                <a:solidFill>
                  <a:schemeClr val="bg1"/>
                </a:solidFill>
              </a:rPr>
              <a:t>изключително важен </a:t>
            </a:r>
            <a:r>
              <a:rPr lang="bg-BG" sz="3600" dirty="0"/>
              <a:t>за </a:t>
            </a:r>
            <a:r>
              <a:rPr lang="bg-BG" sz="3600" b="1" dirty="0"/>
              <a:t>успеха</a:t>
            </a:r>
            <a:r>
              <a:rPr lang="bg-BG" sz="3600" dirty="0"/>
              <a:t> на един </a:t>
            </a:r>
            <a:r>
              <a:rPr lang="bg-BG" sz="3600" b="1" dirty="0"/>
              <a:t>уеб сайт</a:t>
            </a:r>
            <a:endParaRPr lang="en-US" sz="3600" b="1" dirty="0"/>
          </a:p>
          <a:p>
            <a:pPr>
              <a:buClr>
                <a:schemeClr val="tx2"/>
              </a:buClr>
            </a:pPr>
            <a:r>
              <a:rPr lang="bg-BG" sz="3600" b="1" dirty="0"/>
              <a:t>Домейнът</a:t>
            </a:r>
            <a:r>
              <a:rPr lang="bg-BG" sz="3600" dirty="0"/>
              <a:t> за уеб сайт е </a:t>
            </a:r>
            <a:r>
              <a:rPr lang="bg-BG" sz="3600" b="1" dirty="0"/>
              <a:t>важно да бъде</a:t>
            </a:r>
            <a:r>
              <a:rPr lang="bg-BG" sz="3600" dirty="0"/>
              <a:t>:</a:t>
            </a:r>
          </a:p>
          <a:p>
            <a:pPr lvl="1">
              <a:buClr>
                <a:schemeClr val="tx2"/>
              </a:buClr>
            </a:pPr>
            <a:r>
              <a:rPr lang="bg-BG" sz="3400" b="1" dirty="0"/>
              <a:t>Свързан с темата </a:t>
            </a:r>
            <a:r>
              <a:rPr lang="bg-BG" sz="3400" dirty="0"/>
              <a:t>на </a:t>
            </a:r>
            <a:r>
              <a:rPr lang="bg-BG" sz="3400" b="1" dirty="0"/>
              <a:t>уеб сайта</a:t>
            </a:r>
          </a:p>
          <a:p>
            <a:pPr lvl="1">
              <a:buClr>
                <a:schemeClr val="tx2"/>
              </a:buClr>
            </a:pPr>
            <a:r>
              <a:rPr lang="bg-BG" sz="3400" b="1" dirty="0"/>
              <a:t>Кратък</a:t>
            </a:r>
            <a:r>
              <a:rPr lang="bg-BG" sz="3400" dirty="0"/>
              <a:t> и </a:t>
            </a:r>
            <a:r>
              <a:rPr lang="bg-BG" sz="3400" b="1" dirty="0"/>
              <a:t>лесен за запомняне</a:t>
            </a:r>
          </a:p>
          <a:p>
            <a:pPr lvl="1">
              <a:buClr>
                <a:schemeClr val="tx2"/>
              </a:buClr>
            </a:pPr>
            <a:r>
              <a:rPr lang="bg-BG" sz="3400" b="1" dirty="0"/>
              <a:t>Не се използва </a:t>
            </a:r>
            <a:r>
              <a:rPr lang="bg-BG" sz="3400" dirty="0"/>
              <a:t>от </a:t>
            </a:r>
            <a:r>
              <a:rPr lang="bg-BG" sz="3400" b="1" dirty="0"/>
              <a:t>друга компания</a:t>
            </a:r>
          </a:p>
          <a:p>
            <a:pPr lvl="1">
              <a:buClr>
                <a:schemeClr val="tx2"/>
              </a:buClr>
            </a:pPr>
            <a:endParaRPr lang="bg-BG" sz="3400" b="1" dirty="0">
              <a:highlight>
                <a:srgbClr val="FFFF00"/>
              </a:highlight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Избиране на домейн име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FD5F96-24E5-9162-D20C-E3219D6EC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000" y="2912308"/>
            <a:ext cx="1035000" cy="10333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F7073F-C5A5-DAE1-A9B4-DD837E9A9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000" y="4043561"/>
            <a:ext cx="1035000" cy="10333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01A154-690A-3227-FDAC-EC78A43A8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000" y="5174814"/>
            <a:ext cx="1035000" cy="103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3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400" dirty="0"/>
              <a:t>Използваме </a:t>
            </a:r>
            <a:r>
              <a:rPr lang="bg-BG" sz="3400" b="1" dirty="0">
                <a:solidFill>
                  <a:schemeClr val="bg1"/>
                </a:solidFill>
              </a:rPr>
              <a:t>регистратор на домейни</a:t>
            </a:r>
            <a:r>
              <a:rPr lang="bg-BG" sz="3400" dirty="0"/>
              <a:t>: </a:t>
            </a:r>
            <a:endParaRPr lang="bg-BG" sz="3400" dirty="0">
              <a:hlinkClick r:id="rId3"/>
            </a:endParaRPr>
          </a:p>
          <a:p>
            <a:pPr lvl="1">
              <a:buClr>
                <a:schemeClr val="tx2"/>
              </a:buClr>
            </a:pPr>
            <a:r>
              <a:rPr lang="bg-BG" sz="3200" b="1" dirty="0">
                <a:solidFill>
                  <a:schemeClr val="bg1"/>
                </a:solidFill>
              </a:rPr>
              <a:t>Регистър.БГ </a:t>
            </a:r>
            <a:r>
              <a:rPr lang="en-US" sz="3200" dirty="0"/>
              <a:t>–</a:t>
            </a:r>
            <a:r>
              <a:rPr lang="bg-BG" sz="3200" dirty="0"/>
              <a:t> </a:t>
            </a:r>
            <a:r>
              <a:rPr lang="en-US" sz="3200" dirty="0">
                <a:hlinkClick r:id="rId3"/>
              </a:rPr>
              <a:t>register.bg</a:t>
            </a:r>
            <a:endParaRPr lang="bg-BG" sz="3200" dirty="0"/>
          </a:p>
          <a:p>
            <a:pPr lvl="2">
              <a:buClr>
                <a:schemeClr val="tx2"/>
              </a:buClr>
            </a:pPr>
            <a:r>
              <a:rPr lang="bg-BG" sz="3000" b="1" dirty="0"/>
              <a:t>Официалният български регистратор </a:t>
            </a:r>
            <a:r>
              <a:rPr lang="bg-BG" sz="3000" dirty="0"/>
              <a:t>на </a:t>
            </a:r>
            <a:r>
              <a:rPr lang="bg-BG" sz="3000" b="1" dirty="0"/>
              <a:t>домейни</a:t>
            </a:r>
          </a:p>
          <a:p>
            <a:pPr lvl="2">
              <a:buClr>
                <a:schemeClr val="tx2"/>
              </a:buClr>
            </a:pPr>
            <a:r>
              <a:rPr lang="bg-BG" sz="3000" dirty="0"/>
              <a:t>Подходящ за </a:t>
            </a:r>
            <a:r>
              <a:rPr lang="bg-BG" sz="3000" b="1" dirty="0"/>
              <a:t>разширение 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.bg</a:t>
            </a:r>
          </a:p>
          <a:p>
            <a:pPr lvl="1">
              <a:buClr>
                <a:schemeClr val="tx2"/>
              </a:buClr>
            </a:pPr>
            <a:r>
              <a:rPr lang="en-US" sz="3200" b="1" dirty="0">
                <a:solidFill>
                  <a:schemeClr val="bg1"/>
                </a:solidFill>
              </a:rPr>
              <a:t>Cloudflare Domains</a:t>
            </a:r>
            <a:r>
              <a:rPr lang="en-US" sz="3200" b="1" dirty="0"/>
              <a:t> </a:t>
            </a:r>
            <a:r>
              <a:rPr lang="en-US" sz="3200" dirty="0"/>
              <a:t>– </a:t>
            </a:r>
            <a:r>
              <a:rPr lang="en-GB" sz="3200" dirty="0">
                <a:hlinkClick r:id="rId4"/>
              </a:rPr>
              <a:t>domains.cloudflare.com</a:t>
            </a:r>
            <a:endParaRPr lang="en-GB" sz="3200" dirty="0"/>
          </a:p>
          <a:p>
            <a:pPr lvl="2">
              <a:buClr>
                <a:schemeClr val="tx2"/>
              </a:buClr>
            </a:pPr>
            <a:r>
              <a:rPr lang="bg-BG" sz="2800" dirty="0"/>
              <a:t>Един от най-големите </a:t>
            </a:r>
            <a:r>
              <a:rPr lang="bg-BG" sz="2800" b="1" dirty="0"/>
              <a:t>международни регистратори </a:t>
            </a:r>
            <a:r>
              <a:rPr lang="bg-BG" sz="2800" dirty="0"/>
              <a:t>на </a:t>
            </a:r>
            <a:r>
              <a:rPr lang="bg-BG" sz="2800" b="1" dirty="0"/>
              <a:t>домейни</a:t>
            </a:r>
          </a:p>
          <a:p>
            <a:pPr lvl="2">
              <a:buClr>
                <a:schemeClr val="tx2"/>
              </a:buClr>
            </a:pPr>
            <a:r>
              <a:rPr lang="bg-BG" sz="3000" dirty="0"/>
              <a:t>Подходящ за </a:t>
            </a:r>
            <a:r>
              <a:rPr lang="bg-BG" sz="3000" b="1" dirty="0"/>
              <a:t>глобални разширения </a:t>
            </a:r>
            <a:r>
              <a:rPr lang="bg-BG" sz="3000" dirty="0"/>
              <a:t>(</a:t>
            </a:r>
            <a:r>
              <a:rPr lang="bg-BG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com</a:t>
            </a:r>
            <a:r>
              <a:rPr lang="en-US" sz="3000" dirty="0"/>
              <a:t>, 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.net</a:t>
            </a:r>
            <a:r>
              <a:rPr lang="en-US" sz="3000" dirty="0"/>
              <a:t>, 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.org</a:t>
            </a:r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3000" dirty="0"/>
              <a:t>и др.)</a:t>
            </a:r>
          </a:p>
          <a:p>
            <a:pPr lvl="1">
              <a:buClr>
                <a:schemeClr val="tx2"/>
              </a:buClr>
            </a:pPr>
            <a:r>
              <a:rPr lang="bg-BG" sz="3200" dirty="0"/>
              <a:t>И др.</a:t>
            </a:r>
            <a:endParaRPr lang="en-US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Проверка за свободно име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1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570598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b="1" dirty="0"/>
              <a:t>Името</a:t>
            </a:r>
            <a:r>
              <a:rPr lang="bg-BG" sz="3200" dirty="0"/>
              <a:t> се </a:t>
            </a:r>
            <a:r>
              <a:rPr lang="bg-BG" sz="3200" b="1" dirty="0">
                <a:solidFill>
                  <a:schemeClr val="bg1"/>
                </a:solidFill>
              </a:rPr>
              <a:t>регистрира</a:t>
            </a:r>
            <a:r>
              <a:rPr lang="bg-BG" sz="3200" dirty="0"/>
              <a:t> чрез </a:t>
            </a:r>
            <a:r>
              <a:rPr lang="bg-BG" sz="3200" b="1" dirty="0"/>
              <a:t>хостинг компания</a:t>
            </a:r>
          </a:p>
          <a:p>
            <a:pPr>
              <a:buClr>
                <a:schemeClr val="tx2"/>
              </a:buClr>
            </a:pPr>
            <a:r>
              <a:rPr lang="bg-BG" sz="3200" dirty="0"/>
              <a:t>При </a:t>
            </a:r>
            <a:r>
              <a:rPr lang="bg-BG" sz="3200" b="1" dirty="0"/>
              <a:t>регистрация</a:t>
            </a:r>
            <a:r>
              <a:rPr lang="bg-BG" sz="3200" dirty="0"/>
              <a:t> се сключва </a:t>
            </a:r>
            <a:r>
              <a:rPr lang="bg-BG" sz="3200" b="1" dirty="0">
                <a:solidFill>
                  <a:schemeClr val="bg1"/>
                </a:solidFill>
              </a:rPr>
              <a:t>договор</a:t>
            </a:r>
            <a:r>
              <a:rPr lang="bg-BG" sz="3200" dirty="0"/>
              <a:t> с </a:t>
            </a:r>
            <a:r>
              <a:rPr lang="bg-BG" sz="3200" b="1" dirty="0"/>
              <a:t>фирмата регистратор</a:t>
            </a:r>
          </a:p>
          <a:p>
            <a:pPr lvl="1">
              <a:buClr>
                <a:schemeClr val="tx2"/>
              </a:buClr>
            </a:pPr>
            <a:r>
              <a:rPr lang="bg-BG" sz="3000" dirty="0"/>
              <a:t>Заплаща се </a:t>
            </a:r>
            <a:r>
              <a:rPr lang="bg-BG" sz="3000" b="1" dirty="0"/>
              <a:t>годишна </a:t>
            </a:r>
            <a:r>
              <a:rPr lang="bg-BG" sz="3000" b="1" dirty="0">
                <a:solidFill>
                  <a:schemeClr val="bg1"/>
                </a:solidFill>
              </a:rPr>
              <a:t>такса</a:t>
            </a:r>
          </a:p>
          <a:p>
            <a:pPr lvl="1">
              <a:buClr>
                <a:schemeClr val="tx2"/>
              </a:buClr>
            </a:pPr>
            <a:r>
              <a:rPr lang="bg-BG" sz="3000" dirty="0"/>
              <a:t>Получава се </a:t>
            </a:r>
            <a:r>
              <a:rPr lang="bg-BG" sz="3000" b="1" dirty="0"/>
              <a:t>право на ползване </a:t>
            </a:r>
            <a:r>
              <a:rPr lang="bg-BG" sz="3000" dirty="0"/>
              <a:t>на </a:t>
            </a:r>
            <a:r>
              <a:rPr lang="bg-BG" sz="3000" b="1" dirty="0"/>
              <a:t>домейна</a:t>
            </a:r>
            <a:r>
              <a:rPr lang="bg-BG" sz="3000" dirty="0"/>
              <a:t> за </a:t>
            </a:r>
            <a:r>
              <a:rPr lang="bg-BG" sz="3000" b="1" dirty="0">
                <a:solidFill>
                  <a:schemeClr val="bg1"/>
                </a:solidFill>
              </a:rPr>
              <a:t>определен срок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Регистрация на уеб сайт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771533-6C13-FC1F-C644-94CE942B39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462" y="1744297"/>
            <a:ext cx="4072286" cy="443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2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Планиране на уеб сайт по избор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Пример</a:t>
            </a: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4A121D-94C6-B9AF-F2B0-0E8B7A9F3C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5" t="6429" r="16165" b="3346"/>
          <a:stretch/>
        </p:blipFill>
        <p:spPr>
          <a:xfrm>
            <a:off x="4993500" y="1179000"/>
            <a:ext cx="2205000" cy="29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525AC72-5774-74B0-D3B2-211F2698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040598" cy="5528766"/>
          </a:xfrm>
        </p:spPr>
        <p:txBody>
          <a:bodyPr/>
          <a:lstStyle/>
          <a:p>
            <a:r>
              <a:rPr lang="bg-BG" sz="3600" dirty="0"/>
              <a:t>Нека </a:t>
            </a:r>
            <a:r>
              <a:rPr lang="bg-BG" sz="3600" b="1" dirty="0">
                <a:solidFill>
                  <a:schemeClr val="bg1"/>
                </a:solidFill>
              </a:rPr>
              <a:t>планираме</a:t>
            </a:r>
            <a:r>
              <a:rPr lang="bg-BG" sz="3600" dirty="0"/>
              <a:t> и създадем </a:t>
            </a:r>
            <a:r>
              <a:rPr lang="bg-BG" sz="3600" b="1" dirty="0">
                <a:solidFill>
                  <a:schemeClr val="bg1"/>
                </a:solidFill>
              </a:rPr>
              <a:t>задание</a:t>
            </a:r>
            <a:r>
              <a:rPr lang="bg-BG" sz="3600" dirty="0"/>
              <a:t> на </a:t>
            </a:r>
            <a:r>
              <a:rPr lang="bg-BG" sz="3600" b="1" dirty="0"/>
              <a:t>уеб сайт по избор</a:t>
            </a:r>
          </a:p>
          <a:p>
            <a:r>
              <a:rPr lang="bg-BG" sz="3600" dirty="0"/>
              <a:t>За примера ще използваме </a:t>
            </a:r>
            <a:r>
              <a:rPr lang="bg-BG" sz="3600" b="1" dirty="0"/>
              <a:t>уеб сайт </a:t>
            </a:r>
            <a:r>
              <a:rPr lang="en-US" sz="3600" dirty="0"/>
              <a:t>з</a:t>
            </a:r>
            <a:r>
              <a:rPr lang="bg-BG" sz="3600" dirty="0"/>
              <a:t>а </a:t>
            </a:r>
            <a:r>
              <a:rPr lang="bg-BG" sz="3600" b="1" dirty="0"/>
              <a:t>сладкарница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E496D6DD-50E2-000B-B8FC-AB623DA47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Планиране на уеб сайт за сладкарница</a:t>
            </a:r>
            <a:endParaRPr lang="en-BG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EA0F19-2D56-A497-15DC-D60DFFBAC5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00" y="1539000"/>
            <a:ext cx="5986850" cy="464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06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800" dirty="0">
                <a:solidFill>
                  <a:schemeClr val="bg1"/>
                </a:solidFill>
              </a:rPr>
              <a:t>​</a:t>
            </a:r>
            <a:r>
              <a:rPr lang="bg-BG" sz="3800" b="1" dirty="0">
                <a:solidFill>
                  <a:schemeClr val="bg1"/>
                </a:solidFill>
              </a:rPr>
              <a:t>Планиране на уеб сайт</a:t>
            </a:r>
          </a:p>
          <a:p>
            <a:pPr lvl="1">
              <a:buClr>
                <a:schemeClr val="tx1"/>
              </a:buClr>
            </a:pPr>
            <a:r>
              <a:rPr lang="bg-BG" sz="3800" b="1" dirty="0"/>
              <a:t>Етапи</a:t>
            </a:r>
            <a:r>
              <a:rPr lang="bg-BG" sz="3800" dirty="0"/>
              <a:t> и </a:t>
            </a:r>
            <a:r>
              <a:rPr lang="bg-BG" sz="3800" b="1" dirty="0"/>
              <a:t>изисквания</a:t>
            </a:r>
          </a:p>
          <a:p>
            <a:r>
              <a:rPr lang="bg-BG" sz="3800" dirty="0"/>
              <a:t>​</a:t>
            </a:r>
            <a:r>
              <a:rPr lang="bg-BG" sz="3800" b="1" dirty="0">
                <a:solidFill>
                  <a:schemeClr val="bg1"/>
                </a:solidFill>
              </a:rPr>
              <a:t>Задание за уеб сайт</a:t>
            </a:r>
          </a:p>
          <a:p>
            <a:pPr lvl="1"/>
            <a:r>
              <a:rPr lang="bg-BG" sz="3800" b="1" dirty="0"/>
              <a:t>Характеристики</a:t>
            </a:r>
            <a:r>
              <a:rPr lang="bg-BG" sz="3800" dirty="0"/>
              <a:t> и </a:t>
            </a:r>
            <a:r>
              <a:rPr lang="bg-BG" sz="3800" b="1" dirty="0"/>
              <a:t>съдържание</a:t>
            </a:r>
          </a:p>
          <a:p>
            <a:r>
              <a:rPr lang="bg-BG" sz="3800" dirty="0"/>
              <a:t>​</a:t>
            </a:r>
            <a:r>
              <a:rPr lang="bg-BG" sz="3800" b="1" dirty="0">
                <a:solidFill>
                  <a:schemeClr val="bg1"/>
                </a:solidFill>
              </a:rPr>
              <a:t>Избиране на име </a:t>
            </a:r>
            <a:r>
              <a:rPr lang="bg-BG" sz="3800" dirty="0"/>
              <a:t>и </a:t>
            </a:r>
            <a:r>
              <a:rPr lang="bg-BG" sz="3800" b="1" dirty="0">
                <a:solidFill>
                  <a:schemeClr val="bg1"/>
                </a:solidFill>
              </a:rPr>
              <a:t>регистрация на уеб сайт</a:t>
            </a:r>
          </a:p>
          <a:p>
            <a:r>
              <a:rPr lang="bg-BG" sz="3800" dirty="0"/>
              <a:t>​​​</a:t>
            </a:r>
            <a:r>
              <a:rPr lang="bg-BG" sz="3800" b="1" dirty="0"/>
              <a:t>Пример: </a:t>
            </a:r>
            <a:r>
              <a:rPr lang="bg-BG" sz="3800" dirty="0"/>
              <a:t>Планиране на уеб сайт по избор</a:t>
            </a:r>
            <a:endParaRPr lang="bg-BG" sz="3800" dirty="0">
              <a:highlight>
                <a:srgbClr val="FFFF00"/>
              </a:highlight>
            </a:endParaRP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5B92A73-A9B3-4F06-6536-4873FF9C93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sz="3600" dirty="0"/>
              <a:t>Определяме </a:t>
            </a:r>
            <a:r>
              <a:rPr lang="bg-BG" sz="3600" b="1" dirty="0">
                <a:solidFill>
                  <a:schemeClr val="bg1"/>
                </a:solidFill>
              </a:rPr>
              <a:t>темата</a:t>
            </a:r>
            <a:r>
              <a:rPr lang="bg-BG" sz="3600" dirty="0"/>
              <a:t> на </a:t>
            </a:r>
            <a:r>
              <a:rPr lang="bg-BG" sz="3600" b="1" dirty="0"/>
              <a:t>уеб сайта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/>
              <a:t>Уеб сайт </a:t>
            </a:r>
            <a:r>
              <a:rPr lang="bg-BG" sz="3400" dirty="0"/>
              <a:t>за </a:t>
            </a:r>
            <a:r>
              <a:rPr lang="bg-BG" sz="3400" b="1" dirty="0"/>
              <a:t>местна сладкарница</a:t>
            </a:r>
            <a:r>
              <a:rPr lang="bg-BG" sz="3400" dirty="0"/>
              <a:t>, който представя </a:t>
            </a:r>
            <a:r>
              <a:rPr lang="bg-BG" sz="3400" b="1" dirty="0">
                <a:solidFill>
                  <a:schemeClr val="bg1"/>
                </a:solidFill>
              </a:rPr>
              <a:t>дейността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продуктите</a:t>
            </a:r>
            <a:r>
              <a:rPr lang="bg-BG" sz="3400" dirty="0"/>
              <a:t>, с възможност за </a:t>
            </a:r>
            <a:r>
              <a:rPr lang="bg-BG" sz="3400" b="1" dirty="0">
                <a:solidFill>
                  <a:schemeClr val="bg1"/>
                </a:solidFill>
              </a:rPr>
              <a:t>поръчка</a:t>
            </a:r>
            <a:r>
              <a:rPr lang="bg-BG" sz="3400" dirty="0"/>
              <a:t> или </a:t>
            </a:r>
            <a:r>
              <a:rPr lang="bg-BG" sz="3400" b="1" dirty="0">
                <a:solidFill>
                  <a:schemeClr val="bg1"/>
                </a:solidFill>
              </a:rPr>
              <a:t>запитване</a:t>
            </a:r>
            <a:r>
              <a:rPr lang="bg-BG" sz="3400" dirty="0"/>
              <a:t>.</a:t>
            </a:r>
            <a:endParaRPr lang="en-BG" sz="4600" b="1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98B6BFE4-5BCE-164F-70D9-DBA5DD296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тема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09FFE4-9CE1-AC7D-06CD-F8A72E97FD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756" y="3574891"/>
            <a:ext cx="5584488" cy="31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1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5B92A73-A9B3-4F06-6536-4873FF9C93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sz="3600" dirty="0"/>
              <a:t>Определяме </a:t>
            </a:r>
            <a:r>
              <a:rPr lang="bg-BG" sz="3600" b="1" dirty="0">
                <a:solidFill>
                  <a:schemeClr val="bg1"/>
                </a:solidFill>
              </a:rPr>
              <a:t>целта</a:t>
            </a:r>
            <a:r>
              <a:rPr lang="bg-BG" sz="3600" dirty="0"/>
              <a:t> на </a:t>
            </a:r>
            <a:r>
              <a:rPr lang="bg-BG" sz="3600" b="1" dirty="0"/>
              <a:t>уеб сайта</a:t>
            </a:r>
            <a:r>
              <a:rPr lang="bg-BG" sz="3600" dirty="0"/>
              <a:t>:</a:t>
            </a:r>
          </a:p>
          <a:p>
            <a:pPr lvl="1"/>
            <a:r>
              <a:rPr lang="bg-BG" sz="3400" dirty="0"/>
              <a:t>Да представя </a:t>
            </a:r>
            <a:r>
              <a:rPr lang="bg-BG" sz="3400" b="1" dirty="0">
                <a:solidFill>
                  <a:schemeClr val="bg1"/>
                </a:solidFill>
              </a:rPr>
              <a:t>продуктите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услугите</a:t>
            </a:r>
            <a:r>
              <a:rPr lang="bg-BG" sz="3400" dirty="0"/>
              <a:t> на </a:t>
            </a:r>
            <a:r>
              <a:rPr lang="bg-BG" sz="3400" b="1" dirty="0"/>
              <a:t>сладкарницата</a:t>
            </a:r>
          </a:p>
          <a:p>
            <a:pPr lvl="1"/>
            <a:r>
              <a:rPr lang="bg-BG" sz="3400" dirty="0"/>
              <a:t>Да показва </a:t>
            </a:r>
            <a:r>
              <a:rPr lang="bg-BG" sz="3400" b="1" dirty="0">
                <a:solidFill>
                  <a:schemeClr val="bg1"/>
                </a:solidFill>
              </a:rPr>
              <a:t>снимки</a:t>
            </a:r>
            <a:r>
              <a:rPr lang="bg-BG" sz="3400" dirty="0"/>
              <a:t> на </a:t>
            </a:r>
            <a:r>
              <a:rPr lang="bg-BG" sz="3400" b="1" dirty="0"/>
              <a:t>продукти</a:t>
            </a:r>
          </a:p>
          <a:p>
            <a:pPr lvl="1"/>
            <a:r>
              <a:rPr lang="bg-BG" sz="3400" dirty="0"/>
              <a:t>Да позволява на </a:t>
            </a:r>
            <a:r>
              <a:rPr lang="bg-BG" sz="3400" b="1" dirty="0"/>
              <a:t>клиентите</a:t>
            </a:r>
            <a:r>
              <a:rPr lang="bg-BG" sz="3400" dirty="0"/>
              <a:t> да правят </a:t>
            </a:r>
            <a:r>
              <a:rPr lang="bg-BG" sz="3400" b="1" dirty="0">
                <a:solidFill>
                  <a:schemeClr val="bg1"/>
                </a:solidFill>
              </a:rPr>
              <a:t>запитвания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поръчки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98B6BFE4-5BCE-164F-70D9-DBA5DD296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цел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BABCE0-27F4-E12B-74A0-D83EAC54E1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16" b="23575"/>
          <a:stretch/>
        </p:blipFill>
        <p:spPr>
          <a:xfrm>
            <a:off x="3117900" y="4734000"/>
            <a:ext cx="5956200" cy="155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06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1D311D83-EE27-D1C7-B347-D57552E176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866314" cy="5528766"/>
          </a:xfrm>
        </p:spPr>
        <p:txBody>
          <a:bodyPr/>
          <a:lstStyle/>
          <a:p>
            <a:r>
              <a:rPr lang="bg-BG" sz="3600" dirty="0"/>
              <a:t>Определяме </a:t>
            </a:r>
            <a:r>
              <a:rPr lang="bg-BG" sz="3600" b="1" dirty="0">
                <a:solidFill>
                  <a:schemeClr val="bg1"/>
                </a:solidFill>
              </a:rPr>
              <a:t>целевата група </a:t>
            </a:r>
            <a:r>
              <a:rPr lang="bg-BG" sz="3600" dirty="0"/>
              <a:t>на </a:t>
            </a:r>
            <a:r>
              <a:rPr lang="bg-BG" sz="3600" b="1" dirty="0"/>
              <a:t>уеб сайта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Любители</a:t>
            </a:r>
            <a:r>
              <a:rPr lang="bg-BG" sz="3400" dirty="0"/>
              <a:t> на </a:t>
            </a:r>
            <a:r>
              <a:rPr lang="bg-BG" sz="3400" b="1" dirty="0"/>
              <a:t>сладкарските изделия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Организатори</a:t>
            </a:r>
            <a:r>
              <a:rPr lang="bg-BG" sz="3400" dirty="0"/>
              <a:t> на </a:t>
            </a:r>
            <a:r>
              <a:rPr lang="bg-BG" sz="3400" b="1" dirty="0"/>
              <a:t>събития</a:t>
            </a:r>
            <a:r>
              <a:rPr lang="bg-BG" sz="3400" dirty="0"/>
              <a:t> и </a:t>
            </a:r>
            <a:r>
              <a:rPr lang="bg-BG" sz="3400" b="1" dirty="0"/>
              <a:t>сватби</a:t>
            </a:r>
            <a:endParaRPr lang="en-GB" sz="3400" b="1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52806D5E-AC89-33B5-B488-6937A000D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целева група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480FDE-9B04-1548-F819-8C2A450262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1" t="6367" r="3538" b="5246"/>
          <a:stretch/>
        </p:blipFill>
        <p:spPr>
          <a:xfrm>
            <a:off x="6951000" y="1449000"/>
            <a:ext cx="4802030" cy="459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31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0D4D3A2C-88C6-0657-2093-B55CEB7BCF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sz="3400" dirty="0"/>
              <a:t>Определяме </a:t>
            </a:r>
            <a:r>
              <a:rPr lang="bg-BG" sz="3400" b="1" dirty="0"/>
              <a:t>изискванията</a:t>
            </a:r>
            <a:r>
              <a:rPr lang="bg-BG" sz="3400" dirty="0"/>
              <a:t> към </a:t>
            </a:r>
            <a:r>
              <a:rPr lang="bg-BG" sz="3400" b="1" dirty="0"/>
              <a:t>уеб сайта</a:t>
            </a:r>
            <a:r>
              <a:rPr lang="bg-BG" sz="3400" dirty="0"/>
              <a:t>:</a:t>
            </a:r>
          </a:p>
          <a:p>
            <a:pPr lvl="1"/>
            <a:r>
              <a:rPr lang="bg-BG" sz="3200" dirty="0"/>
              <a:t>Да е на </a:t>
            </a:r>
            <a:r>
              <a:rPr lang="bg-BG" sz="3200" b="1" dirty="0">
                <a:solidFill>
                  <a:schemeClr val="bg1"/>
                </a:solidFill>
              </a:rPr>
              <a:t>български език</a:t>
            </a:r>
          </a:p>
          <a:p>
            <a:pPr lvl="1"/>
            <a:r>
              <a:rPr lang="bg-BG" sz="3200" dirty="0"/>
              <a:t>Да излгежда добре на </a:t>
            </a:r>
            <a:r>
              <a:rPr lang="bg-BG" sz="3200" b="1" dirty="0"/>
              <a:t>всички устройства </a:t>
            </a:r>
            <a:r>
              <a:rPr lang="bg-BG" sz="3200" dirty="0"/>
              <a:t>(</a:t>
            </a:r>
            <a:r>
              <a:rPr lang="bg-BG" sz="3200" b="1" dirty="0">
                <a:solidFill>
                  <a:schemeClr val="bg1"/>
                </a:solidFill>
              </a:rPr>
              <a:t>адаптивен дизайн</a:t>
            </a:r>
            <a:r>
              <a:rPr lang="bg-BG" sz="3200" dirty="0"/>
              <a:t>)</a:t>
            </a:r>
          </a:p>
          <a:p>
            <a:pPr lvl="1"/>
            <a:r>
              <a:rPr lang="bg-BG" sz="3200" dirty="0"/>
              <a:t>Да има </a:t>
            </a:r>
            <a:r>
              <a:rPr lang="bg-BG" sz="3200" b="1" dirty="0"/>
              <a:t>приятна</a:t>
            </a:r>
            <a:r>
              <a:rPr lang="bg-BG" sz="3200" dirty="0"/>
              <a:t> и </a:t>
            </a:r>
            <a:r>
              <a:rPr lang="bg-BG" sz="3200" b="1" dirty="0"/>
              <a:t>уютна </a:t>
            </a:r>
            <a:r>
              <a:rPr lang="bg-BG" sz="3200" b="1" dirty="0">
                <a:solidFill>
                  <a:schemeClr val="bg1"/>
                </a:solidFill>
              </a:rPr>
              <a:t>визия</a:t>
            </a:r>
            <a:r>
              <a:rPr lang="bg-BG" sz="3200" dirty="0"/>
              <a:t>, подходяща за </a:t>
            </a:r>
            <a:r>
              <a:rPr lang="bg-BG" sz="3200" b="1" dirty="0"/>
              <a:t>сладкарница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F6C5A2A5-9D43-35F8-B488-A60AEEC4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изисквания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F70E3-6CCD-FF49-9ED0-36B71FD30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724" y="3998818"/>
            <a:ext cx="3996551" cy="266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53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9FA2505-B208-865A-91DE-C67CF59236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286430" cy="5528766"/>
          </a:xfrm>
        </p:spPr>
        <p:txBody>
          <a:bodyPr/>
          <a:lstStyle/>
          <a:p>
            <a:r>
              <a:rPr lang="bg-BG" sz="3600" dirty="0"/>
              <a:t>Определяме </a:t>
            </a:r>
            <a:r>
              <a:rPr lang="bg-BG" sz="3600" b="1" dirty="0"/>
              <a:t>основните </a:t>
            </a:r>
            <a:r>
              <a:rPr lang="bg-BG" sz="3600" b="1" dirty="0">
                <a:solidFill>
                  <a:schemeClr val="bg1"/>
                </a:solidFill>
              </a:rPr>
              <a:t>страници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/>
              <a:t>Начало</a:t>
            </a:r>
            <a:r>
              <a:rPr lang="bg-BG" sz="3400" dirty="0"/>
              <a:t>, </a:t>
            </a:r>
            <a:r>
              <a:rPr lang="bg-BG" sz="3400" b="1" dirty="0"/>
              <a:t>Продукти</a:t>
            </a:r>
            <a:r>
              <a:rPr lang="bg-BG" sz="3400" dirty="0"/>
              <a:t>, </a:t>
            </a:r>
            <a:r>
              <a:rPr lang="bg-BG" sz="3400" b="1" dirty="0"/>
              <a:t>За нас</a:t>
            </a:r>
            <a:r>
              <a:rPr lang="bg-BG" sz="3400" dirty="0"/>
              <a:t>, </a:t>
            </a:r>
            <a:r>
              <a:rPr lang="bg-BG" sz="3400" b="1" dirty="0"/>
              <a:t>Контакти</a:t>
            </a:r>
          </a:p>
          <a:p>
            <a:r>
              <a:rPr lang="bg-BG" sz="3600" dirty="0"/>
              <a:t>Определяме </a:t>
            </a:r>
            <a:r>
              <a:rPr lang="bg-BG" sz="3600" b="1" dirty="0">
                <a:solidFill>
                  <a:schemeClr val="bg1"/>
                </a:solidFill>
              </a:rPr>
              <a:t>съдържанието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Снимки</a:t>
            </a:r>
            <a:r>
              <a:rPr lang="bg-BG" sz="3400" dirty="0"/>
              <a:t>, </a:t>
            </a:r>
            <a:r>
              <a:rPr lang="bg-BG" sz="3400" b="1" dirty="0">
                <a:solidFill>
                  <a:schemeClr val="bg1"/>
                </a:solidFill>
              </a:rPr>
              <a:t>описания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цени</a:t>
            </a:r>
            <a:r>
              <a:rPr lang="bg-BG" sz="3400" dirty="0"/>
              <a:t> на </a:t>
            </a:r>
            <a:r>
              <a:rPr lang="bg-BG" sz="3400" b="1" dirty="0"/>
              <a:t>продуктите</a:t>
            </a:r>
          </a:p>
          <a:p>
            <a:pPr lvl="1"/>
            <a:r>
              <a:rPr lang="bg-BG" sz="3400" dirty="0"/>
              <a:t>Кратка </a:t>
            </a:r>
            <a:r>
              <a:rPr lang="bg-BG" sz="3400" b="1" dirty="0">
                <a:solidFill>
                  <a:schemeClr val="bg1"/>
                </a:solidFill>
              </a:rPr>
              <a:t>информация</a:t>
            </a:r>
            <a:r>
              <a:rPr lang="bg-BG" sz="3400" dirty="0"/>
              <a:t> за </a:t>
            </a:r>
            <a:r>
              <a:rPr lang="bg-BG" sz="3400" b="1" dirty="0"/>
              <a:t>сладкарницата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Телефон</a:t>
            </a:r>
            <a:r>
              <a:rPr lang="bg-BG" sz="3400" dirty="0"/>
              <a:t>, </a:t>
            </a:r>
            <a:r>
              <a:rPr lang="bg-BG" sz="3400" b="1" dirty="0">
                <a:solidFill>
                  <a:schemeClr val="bg1"/>
                </a:solidFill>
              </a:rPr>
              <a:t>имейл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форма</a:t>
            </a:r>
            <a:r>
              <a:rPr lang="bg-BG" sz="3400" dirty="0"/>
              <a:t> за </a:t>
            </a:r>
            <a:r>
              <a:rPr lang="bg-BG" sz="3400" b="1" dirty="0">
                <a:solidFill>
                  <a:schemeClr val="bg1"/>
                </a:solidFill>
              </a:rPr>
              <a:t>контакт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39464DAE-7672-D6F4-FD47-2F6C1F478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съдържание</a:t>
            </a:r>
            <a:endParaRPr lang="en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44505C-D22E-4FD4-F55C-32C085BD46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6" t="11406" r="19922" b="11180"/>
          <a:stretch/>
        </p:blipFill>
        <p:spPr>
          <a:xfrm>
            <a:off x="8303211" y="2420585"/>
            <a:ext cx="3633526" cy="307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61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ED03ED32-764F-4EA1-7CC0-40FEF3DAEA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1" y="1196125"/>
            <a:ext cx="6570263" cy="5528766"/>
          </a:xfrm>
        </p:spPr>
        <p:txBody>
          <a:bodyPr>
            <a:normAutofit fontScale="92500"/>
          </a:bodyPr>
          <a:lstStyle/>
          <a:p>
            <a:r>
              <a:rPr lang="bg-BG" sz="3400" dirty="0"/>
              <a:t>Избираме </a:t>
            </a:r>
            <a:r>
              <a:rPr lang="bg-BG" sz="3400" b="1" dirty="0">
                <a:solidFill>
                  <a:schemeClr val="bg1"/>
                </a:solidFill>
              </a:rPr>
              <a:t>име</a:t>
            </a:r>
            <a:r>
              <a:rPr lang="bg-BG" sz="3400" dirty="0"/>
              <a:t> на </a:t>
            </a:r>
            <a:r>
              <a:rPr lang="bg-BG" sz="3400" b="1" dirty="0"/>
              <a:t>сладкарницата</a:t>
            </a:r>
            <a:r>
              <a:rPr lang="bg-BG" sz="3400" dirty="0"/>
              <a:t>:</a:t>
            </a:r>
          </a:p>
          <a:p>
            <a:pPr lvl="1"/>
            <a:r>
              <a:rPr lang="bg-BG" sz="3200" b="1" dirty="0"/>
              <a:t>"</a:t>
            </a:r>
            <a:r>
              <a:rPr lang="bg-BG" sz="3200" b="1" dirty="0">
                <a:solidFill>
                  <a:schemeClr val="bg1"/>
                </a:solidFill>
              </a:rPr>
              <a:t>Сладки моменти</a:t>
            </a:r>
            <a:r>
              <a:rPr lang="bg-BG" sz="3200" b="1" dirty="0"/>
              <a:t>"</a:t>
            </a:r>
          </a:p>
          <a:p>
            <a:r>
              <a:rPr lang="bg-BG" sz="3400" b="1" dirty="0">
                <a:solidFill>
                  <a:schemeClr val="bg1"/>
                </a:solidFill>
              </a:rPr>
              <a:t>Транслитерираме</a:t>
            </a:r>
            <a:r>
              <a:rPr lang="bg-BG" sz="3400" dirty="0"/>
              <a:t> </a:t>
            </a:r>
            <a:r>
              <a:rPr lang="bg-BG" sz="3400" b="1" dirty="0"/>
              <a:t>името</a:t>
            </a:r>
            <a:r>
              <a:rPr lang="bg-BG" sz="3400" dirty="0"/>
              <a:t>:</a:t>
            </a:r>
          </a:p>
          <a:p>
            <a:pPr lvl="1"/>
            <a:r>
              <a:rPr lang="bg-BG" sz="3200" dirty="0"/>
              <a:t>Влизаме в </a:t>
            </a:r>
            <a:r>
              <a:rPr lang="bg-BG" sz="3200" b="1" dirty="0"/>
              <a:t>сайта</a:t>
            </a:r>
            <a:r>
              <a:rPr lang="bg-BG" sz="3200" dirty="0"/>
              <a:t> </a:t>
            </a:r>
            <a:r>
              <a:rPr lang="en-GB" sz="3200" dirty="0">
                <a:hlinkClick r:id="rId3"/>
              </a:rPr>
              <a:t>slovored.com/transliteration</a:t>
            </a:r>
            <a:r>
              <a:rPr lang="bg-BG" sz="3200" dirty="0"/>
              <a:t> и изписваме избраното от нас </a:t>
            </a:r>
            <a:r>
              <a:rPr lang="bg-BG" sz="3200" b="1" dirty="0"/>
              <a:t>име</a:t>
            </a:r>
            <a:endParaRPr lang="en-US" sz="3200" b="1" dirty="0"/>
          </a:p>
          <a:p>
            <a:pPr lvl="1"/>
            <a:r>
              <a:rPr lang="bg-BG" dirty="0"/>
              <a:t>Получаваме </a:t>
            </a:r>
            <a:r>
              <a:rPr lang="bg-BG" b="1" dirty="0"/>
              <a:t>латинското изписване </a:t>
            </a:r>
            <a:r>
              <a:rPr lang="bg-BG" dirty="0"/>
              <a:t>на </a:t>
            </a:r>
            <a:r>
              <a:rPr lang="bg-BG" b="1" dirty="0">
                <a:solidFill>
                  <a:schemeClr val="bg1"/>
                </a:solidFill>
              </a:rPr>
              <a:t>името</a:t>
            </a:r>
            <a:r>
              <a:rPr lang="bg-BG" dirty="0"/>
              <a:t> за </a:t>
            </a:r>
            <a:r>
              <a:rPr lang="bg-BG" b="1" dirty="0"/>
              <a:t>уеб сайта</a:t>
            </a:r>
            <a:endParaRPr lang="bg-BG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40867CE0-FB4D-7A94-CD33-2BA292687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Избиране на име и транслитерация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6A2780-F303-9E54-5435-B1BB1DC500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5686" y="2871875"/>
            <a:ext cx="5302322" cy="279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3422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ED03ED32-764F-4EA1-7CC0-40FEF3DAEA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562628" cy="5528766"/>
          </a:xfrm>
        </p:spPr>
        <p:txBody>
          <a:bodyPr>
            <a:normAutofit/>
          </a:bodyPr>
          <a:lstStyle/>
          <a:p>
            <a:r>
              <a:rPr lang="bg-BG" sz="3200" dirty="0"/>
              <a:t>Проверяваме за </a:t>
            </a:r>
            <a:r>
              <a:rPr lang="bg-BG" sz="3200" b="1" dirty="0">
                <a:solidFill>
                  <a:schemeClr val="bg1"/>
                </a:solidFill>
              </a:rPr>
              <a:t>свободни имена</a:t>
            </a:r>
            <a:r>
              <a:rPr lang="bg-BG" sz="3200" dirty="0"/>
              <a:t>:</a:t>
            </a:r>
          </a:p>
          <a:p>
            <a:pPr lvl="1"/>
            <a:r>
              <a:rPr lang="bg-BG" sz="3000" dirty="0"/>
              <a:t>Влизаме в </a:t>
            </a:r>
            <a:r>
              <a:rPr lang="bg-BG" sz="3000" b="1" dirty="0"/>
              <a:t>сайта</a:t>
            </a:r>
            <a:r>
              <a:rPr lang="bg-BG" sz="3000" dirty="0"/>
              <a:t> </a:t>
            </a:r>
            <a:r>
              <a:rPr lang="en-US" sz="3000" dirty="0">
                <a:hlinkClick r:id="rId3"/>
              </a:rPr>
              <a:t>register.bg</a:t>
            </a:r>
            <a:r>
              <a:rPr lang="en-US" sz="3000" dirty="0"/>
              <a:t> </a:t>
            </a:r>
            <a:r>
              <a:rPr lang="bg-BG" sz="3000" dirty="0"/>
              <a:t>и навигираме до </a:t>
            </a:r>
            <a:r>
              <a:rPr lang="bg-BG" sz="3000" b="1" dirty="0"/>
              <a:t>Справки</a:t>
            </a:r>
            <a:endParaRPr lang="en-US" sz="3000" b="1" dirty="0"/>
          </a:p>
          <a:p>
            <a:pPr lvl="1"/>
            <a:r>
              <a:rPr lang="bg-BG" sz="3000" dirty="0"/>
              <a:t>Изписваме избраното </a:t>
            </a:r>
            <a:r>
              <a:rPr lang="bg-BG" sz="3000" b="1" dirty="0"/>
              <a:t>име</a:t>
            </a:r>
            <a:r>
              <a:rPr lang="bg-BG" sz="3000" dirty="0"/>
              <a:t> за </a:t>
            </a:r>
            <a:r>
              <a:rPr lang="bg-BG" sz="3000" b="1" dirty="0"/>
              <a:t>уеб сайта </a:t>
            </a:r>
            <a:r>
              <a:rPr lang="en-US" sz="2800" dirty="0"/>
              <a:t>–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sladkimomenti</a:t>
            </a:r>
            <a:r>
              <a:rPr lang="bg-BG" sz="3000" dirty="0"/>
              <a:t> и </a:t>
            </a:r>
            <a:r>
              <a:rPr lang="bg-BG" sz="3000" b="1" dirty="0"/>
              <a:t>проверяваме</a:t>
            </a:r>
            <a:r>
              <a:rPr lang="bg-BG" sz="3000" dirty="0"/>
              <a:t> дали е </a:t>
            </a:r>
            <a:r>
              <a:rPr lang="bg-BG" sz="3000" b="1" dirty="0"/>
              <a:t>свободно</a:t>
            </a:r>
          </a:p>
          <a:p>
            <a:pPr lvl="1"/>
            <a:endParaRPr lang="bg-BG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40867CE0-FB4D-7A94-CD33-2BA292687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Проверка на име</a:t>
            </a:r>
            <a:endParaRPr lang="en-BG" dirty="0"/>
          </a:p>
        </p:txBody>
      </p:sp>
      <p:sp>
        <p:nvSpPr>
          <p:cNvPr id="8" name="Arrow: Right 6">
            <a:extLst>
              <a:ext uri="{FF2B5EF4-FFF2-40B4-BE49-F238E27FC236}">
                <a16:creationId xmlns:a16="http://schemas.microsoft.com/office/drawing/2014/main" id="{D2408423-E697-42A2-89D8-8097D15B0902}"/>
              </a:ext>
            </a:extLst>
          </p:cNvPr>
          <p:cNvSpPr/>
          <p:nvPr/>
        </p:nvSpPr>
        <p:spPr bwMode="auto">
          <a:xfrm>
            <a:off x="4539529" y="4464000"/>
            <a:ext cx="1157510" cy="986133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A839AF-083C-B4F8-CF63-ADFDC2063E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999" y="3360692"/>
            <a:ext cx="4095000" cy="330008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1A1463-2063-0A39-C598-3703F6D2E0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370" y="3720549"/>
            <a:ext cx="2183199" cy="278645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66003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6" y="1360993"/>
            <a:ext cx="11562624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676785"/>
            <a:ext cx="10826625" cy="4977574"/>
          </a:xfrm>
        </p:spPr>
        <p:txBody>
          <a:bodyPr>
            <a:normAutofit fontScale="55000" lnSpcReduction="20000"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bg-BG" sz="4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Планиране на уеб сайт </a:t>
            </a:r>
            <a:r>
              <a:rPr lang="bg-BG" sz="4700" dirty="0"/>
              <a:t>=</a:t>
            </a:r>
            <a:r>
              <a:rPr lang="en-US" sz="4700" dirty="0"/>
              <a:t>= </a:t>
            </a:r>
            <a:r>
              <a:rPr lang="bg-BG" sz="4700" b="1" dirty="0"/>
              <a:t>първата стъпка </a:t>
            </a:r>
            <a:r>
              <a:rPr lang="bg-BG" sz="4700" dirty="0"/>
              <a:t>при </a:t>
            </a:r>
            <a:r>
              <a:rPr lang="bg-BG" sz="4700" b="1" dirty="0"/>
              <a:t>създаването</a:t>
            </a:r>
            <a:r>
              <a:rPr lang="bg-BG" sz="4700" dirty="0"/>
              <a:t> на </a:t>
            </a:r>
            <a:r>
              <a:rPr lang="bg-BG" sz="4700" b="1" dirty="0"/>
              <a:t>уеб сайт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4400" dirty="0">
                <a:solidFill>
                  <a:schemeClr val="bg2"/>
                </a:solidFill>
              </a:rPr>
              <a:t>Определя </a:t>
            </a:r>
            <a:r>
              <a:rPr lang="bg-BG" sz="4400" b="1" dirty="0">
                <a:solidFill>
                  <a:schemeClr val="bg2"/>
                </a:solidFill>
              </a:rPr>
              <a:t>темата</a:t>
            </a:r>
            <a:r>
              <a:rPr lang="bg-BG" sz="4400" dirty="0">
                <a:solidFill>
                  <a:schemeClr val="bg2"/>
                </a:solidFill>
              </a:rPr>
              <a:t>, </a:t>
            </a:r>
            <a:r>
              <a:rPr lang="bg-BG" sz="4400" b="1" dirty="0">
                <a:solidFill>
                  <a:schemeClr val="bg2"/>
                </a:solidFill>
              </a:rPr>
              <a:t>целта</a:t>
            </a:r>
            <a:r>
              <a:rPr lang="bg-BG" sz="4400" dirty="0">
                <a:solidFill>
                  <a:schemeClr val="bg2"/>
                </a:solidFill>
              </a:rPr>
              <a:t>, </a:t>
            </a:r>
            <a:r>
              <a:rPr lang="bg-BG" sz="4400" b="1" dirty="0">
                <a:solidFill>
                  <a:schemeClr val="bg2"/>
                </a:solidFill>
              </a:rPr>
              <a:t>целевата група, съдържанието </a:t>
            </a:r>
            <a:r>
              <a:rPr lang="bg-BG" sz="4400" dirty="0">
                <a:solidFill>
                  <a:schemeClr val="bg2"/>
                </a:solidFill>
              </a:rPr>
              <a:t>и</a:t>
            </a:r>
            <a:r>
              <a:rPr lang="bg-BG" sz="4400" b="1" dirty="0">
                <a:solidFill>
                  <a:schemeClr val="bg2"/>
                </a:solidFill>
              </a:rPr>
              <a:t> основните изисквания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4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Задание за уеб сайт </a:t>
            </a:r>
            <a:r>
              <a:rPr lang="en-US" sz="4700" dirty="0"/>
              <a:t>== </a:t>
            </a:r>
            <a:r>
              <a:rPr lang="bg-BG" sz="4700" b="1" dirty="0"/>
              <a:t>документ</a:t>
            </a:r>
            <a:r>
              <a:rPr lang="bg-BG" sz="4700" dirty="0"/>
              <a:t>, описващ </a:t>
            </a:r>
            <a:r>
              <a:rPr lang="bg-BG" sz="4700" b="1" dirty="0"/>
              <a:t>изискванията</a:t>
            </a:r>
            <a:r>
              <a:rPr lang="bg-BG" sz="4700" dirty="0"/>
              <a:t>, </a:t>
            </a:r>
            <a:r>
              <a:rPr lang="bg-BG" sz="4700" b="1" dirty="0"/>
              <a:t>нуждите</a:t>
            </a:r>
            <a:r>
              <a:rPr lang="bg-BG" sz="4700" dirty="0"/>
              <a:t> и </a:t>
            </a:r>
            <a:r>
              <a:rPr lang="bg-BG" sz="4700" b="1" dirty="0"/>
              <a:t>очакванията</a:t>
            </a:r>
            <a:r>
              <a:rPr lang="bg-BG" sz="4700" dirty="0"/>
              <a:t> към </a:t>
            </a:r>
            <a:r>
              <a:rPr lang="bg-BG" sz="4700" b="1" dirty="0"/>
              <a:t>бъдещия уеб сайт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4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Избиране на име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4400" b="1" dirty="0">
                <a:solidFill>
                  <a:schemeClr val="bg2"/>
                </a:solidFill>
              </a:rPr>
              <a:t>Домейнът</a:t>
            </a:r>
            <a:r>
              <a:rPr lang="bg-BG" sz="4400" dirty="0">
                <a:solidFill>
                  <a:schemeClr val="bg2"/>
                </a:solidFill>
              </a:rPr>
              <a:t> е важно да бъде </a:t>
            </a:r>
            <a:r>
              <a:rPr lang="bg-BG" sz="4400" b="1" dirty="0">
                <a:solidFill>
                  <a:schemeClr val="bg2"/>
                </a:solidFill>
              </a:rPr>
              <a:t>свързан с темата </a:t>
            </a:r>
            <a:r>
              <a:rPr lang="bg-BG" sz="4400" dirty="0">
                <a:solidFill>
                  <a:schemeClr val="bg2"/>
                </a:solidFill>
              </a:rPr>
              <a:t>на </a:t>
            </a:r>
            <a:r>
              <a:rPr lang="bg-BG" sz="4400" b="1" dirty="0">
                <a:solidFill>
                  <a:schemeClr val="bg2"/>
                </a:solidFill>
              </a:rPr>
              <a:t>уеб сайта</a:t>
            </a:r>
            <a:r>
              <a:rPr lang="bg-BG" sz="4400" dirty="0">
                <a:solidFill>
                  <a:schemeClr val="bg2"/>
                </a:solidFill>
              </a:rPr>
              <a:t>, </a:t>
            </a:r>
            <a:r>
              <a:rPr lang="bg-BG" sz="4400" b="1" dirty="0">
                <a:solidFill>
                  <a:schemeClr val="bg2"/>
                </a:solidFill>
              </a:rPr>
              <a:t>кратък</a:t>
            </a:r>
            <a:r>
              <a:rPr lang="bg-BG" sz="4400" dirty="0">
                <a:solidFill>
                  <a:schemeClr val="bg2"/>
                </a:solidFill>
              </a:rPr>
              <a:t> и </a:t>
            </a:r>
            <a:r>
              <a:rPr lang="bg-BG" sz="4400" b="1" dirty="0">
                <a:solidFill>
                  <a:schemeClr val="bg2"/>
                </a:solidFill>
              </a:rPr>
              <a:t>лесен</a:t>
            </a:r>
            <a:r>
              <a:rPr lang="bg-BG" sz="4400" dirty="0">
                <a:solidFill>
                  <a:schemeClr val="bg2"/>
                </a:solidFill>
              </a:rPr>
              <a:t> </a:t>
            </a:r>
            <a:r>
              <a:rPr lang="bg-BG" sz="4400" b="1" dirty="0">
                <a:solidFill>
                  <a:schemeClr val="bg2"/>
                </a:solidFill>
              </a:rPr>
              <a:t>за запомняне </a:t>
            </a:r>
            <a:r>
              <a:rPr lang="bg-BG" sz="4400" dirty="0">
                <a:solidFill>
                  <a:schemeClr val="bg2"/>
                </a:solidFill>
              </a:rPr>
              <a:t>и да </a:t>
            </a:r>
            <a:r>
              <a:rPr lang="bg-BG" sz="4400" b="1" dirty="0">
                <a:solidFill>
                  <a:schemeClr val="bg2"/>
                </a:solidFill>
              </a:rPr>
              <a:t>не се използва </a:t>
            </a:r>
            <a:r>
              <a:rPr lang="bg-BG" sz="4400" dirty="0">
                <a:solidFill>
                  <a:schemeClr val="bg2"/>
                </a:solidFill>
              </a:rPr>
              <a:t>от </a:t>
            </a:r>
            <a:r>
              <a:rPr lang="bg-BG" sz="4400" b="1" dirty="0">
                <a:solidFill>
                  <a:schemeClr val="bg2"/>
                </a:solidFill>
              </a:rPr>
              <a:t>друга компания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4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Регистрация на уеб сайт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4400" b="1" dirty="0">
                <a:solidFill>
                  <a:schemeClr val="bg2"/>
                </a:solidFill>
              </a:rPr>
              <a:t>Името</a:t>
            </a:r>
            <a:r>
              <a:rPr lang="bg-BG" sz="4400" dirty="0">
                <a:solidFill>
                  <a:schemeClr val="bg2"/>
                </a:solidFill>
              </a:rPr>
              <a:t> се </a:t>
            </a:r>
            <a:r>
              <a:rPr lang="bg-BG" sz="4400" b="1" dirty="0">
                <a:solidFill>
                  <a:schemeClr val="bg2"/>
                </a:solidFill>
              </a:rPr>
              <a:t>регистрира</a:t>
            </a:r>
            <a:r>
              <a:rPr lang="bg-BG" sz="4400" dirty="0">
                <a:solidFill>
                  <a:schemeClr val="bg2"/>
                </a:solidFill>
              </a:rPr>
              <a:t> чрез </a:t>
            </a:r>
            <a:r>
              <a:rPr lang="bg-BG" sz="4400" b="1" dirty="0">
                <a:solidFill>
                  <a:schemeClr val="bg2"/>
                </a:solidFill>
              </a:rPr>
              <a:t>хостинг компания</a:t>
            </a:r>
            <a:r>
              <a:rPr lang="bg-BG" sz="4400" dirty="0">
                <a:solidFill>
                  <a:schemeClr val="bg2"/>
                </a:solidFill>
              </a:rPr>
              <a:t> за </a:t>
            </a:r>
            <a:r>
              <a:rPr lang="bg-BG" sz="4400" b="1" dirty="0">
                <a:solidFill>
                  <a:schemeClr val="bg2"/>
                </a:solidFill>
              </a:rPr>
              <a:t>определен срок </a:t>
            </a:r>
            <a:r>
              <a:rPr lang="bg-BG" sz="4400" dirty="0">
                <a:solidFill>
                  <a:schemeClr val="bg2"/>
                </a:solidFill>
              </a:rPr>
              <a:t>от време срещу </a:t>
            </a:r>
            <a:r>
              <a:rPr lang="bg-BG" sz="4400" b="1" dirty="0">
                <a:solidFill>
                  <a:schemeClr val="bg2"/>
                </a:solidFill>
              </a:rPr>
              <a:t>заплащане на такса</a:t>
            </a:r>
          </a:p>
          <a:p>
            <a:pPr marL="360363" indent="-360363" fontAlgn="base">
              <a:buClr>
                <a:schemeClr val="bg2"/>
              </a:buClr>
            </a:pPr>
            <a:endParaRPr lang="bg-BG" sz="4400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Етапи и изисквания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Планиране на уеб сайт</a:t>
            </a:r>
            <a:endParaRPr lang="en-US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DD7AC-D73B-7F8B-047A-859794E76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92" y="1224000"/>
            <a:ext cx="2033016" cy="27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600" b="1" dirty="0"/>
              <a:t>Планирането</a:t>
            </a:r>
            <a:r>
              <a:rPr lang="bg-BG" sz="3600" dirty="0"/>
              <a:t> е </a:t>
            </a:r>
            <a:r>
              <a:rPr lang="bg-BG" sz="3600" b="1" dirty="0">
                <a:solidFill>
                  <a:schemeClr val="bg1"/>
                </a:solidFill>
              </a:rPr>
              <a:t>първата стъпка </a:t>
            </a:r>
            <a:r>
              <a:rPr lang="bg-BG" sz="3600" dirty="0"/>
              <a:t>към </a:t>
            </a:r>
            <a:r>
              <a:rPr lang="bg-BG" sz="3600" b="1" dirty="0"/>
              <a:t>успешен уеб сайт</a:t>
            </a:r>
          </a:p>
          <a:p>
            <a:pPr>
              <a:buClr>
                <a:schemeClr val="tx1"/>
              </a:buClr>
            </a:pPr>
            <a:r>
              <a:rPr lang="bg-BG" sz="3600" b="1" dirty="0"/>
              <a:t>Процесът</a:t>
            </a:r>
            <a:r>
              <a:rPr lang="bg-BG" sz="3600" dirty="0"/>
              <a:t>, който определя </a:t>
            </a:r>
            <a:r>
              <a:rPr lang="bg-BG" sz="3600" b="1" dirty="0">
                <a:solidFill>
                  <a:schemeClr val="bg1"/>
                </a:solidFill>
              </a:rPr>
              <a:t>темата</a:t>
            </a:r>
            <a:r>
              <a:rPr lang="bg-BG" sz="3600" dirty="0"/>
              <a:t>, </a:t>
            </a:r>
            <a:r>
              <a:rPr lang="bg-BG" sz="3600" b="1" dirty="0">
                <a:solidFill>
                  <a:schemeClr val="bg1"/>
                </a:solidFill>
              </a:rPr>
              <a:t>целта</a:t>
            </a:r>
            <a:r>
              <a:rPr lang="bg-BG" sz="3600" dirty="0"/>
              <a:t>, </a:t>
            </a:r>
            <a:r>
              <a:rPr lang="bg-BG" sz="3600" b="1" dirty="0">
                <a:solidFill>
                  <a:schemeClr val="bg1"/>
                </a:solidFill>
              </a:rPr>
              <a:t>целевата група</a:t>
            </a:r>
            <a:r>
              <a:rPr lang="bg-BG" sz="3600" dirty="0">
                <a:solidFill>
                  <a:schemeClr val="bg1"/>
                </a:solidFill>
              </a:rPr>
              <a:t> </a:t>
            </a:r>
            <a:r>
              <a:rPr lang="bg-BG" sz="3600" dirty="0"/>
              <a:t>и  </a:t>
            </a:r>
            <a:r>
              <a:rPr lang="bg-BG" sz="3600" b="1" dirty="0">
                <a:solidFill>
                  <a:schemeClr val="bg1"/>
                </a:solidFill>
              </a:rPr>
              <a:t>функционалността</a:t>
            </a:r>
            <a:r>
              <a:rPr lang="bg-BG" sz="3600" dirty="0"/>
              <a:t> на </a:t>
            </a:r>
            <a:r>
              <a:rPr lang="bg-BG" sz="3600" b="1" dirty="0"/>
              <a:t>уеб сайта</a:t>
            </a:r>
          </a:p>
          <a:p>
            <a:pPr>
              <a:buClr>
                <a:schemeClr val="tx1"/>
              </a:buClr>
            </a:pPr>
            <a:endParaRPr lang="en-US" sz="3400" b="1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Планиране на уеб сайт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8B9392-016A-F207-D4CF-EE1124A2F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000" y="3243234"/>
            <a:ext cx="5175000" cy="341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Етапи при планиране на уеб сайт (1)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155598" cy="5528766"/>
          </a:xfrm>
        </p:spPr>
        <p:txBody>
          <a:bodyPr>
            <a:normAutofit lnSpcReduction="10000"/>
          </a:bodyPr>
          <a:lstStyle/>
          <a:p>
            <a:r>
              <a:rPr lang="bg-BG" sz="3600" b="1" dirty="0">
                <a:solidFill>
                  <a:schemeClr val="bg1"/>
                </a:solidFill>
              </a:rPr>
              <a:t>Определяне на темата</a:t>
            </a:r>
          </a:p>
          <a:p>
            <a:pPr lvl="1"/>
            <a:r>
              <a:rPr lang="bg-BG" sz="3400" b="1" dirty="0"/>
              <a:t>Каква</a:t>
            </a:r>
            <a:r>
              <a:rPr lang="bg-BG" sz="3400" dirty="0"/>
              <a:t> е </a:t>
            </a:r>
            <a:r>
              <a:rPr lang="bg-BG" sz="3400" b="1" dirty="0"/>
              <a:t>основната идея </a:t>
            </a:r>
            <a:r>
              <a:rPr lang="bg-BG" sz="3400" dirty="0"/>
              <a:t>и </a:t>
            </a:r>
            <a:r>
              <a:rPr lang="bg-BG" sz="3400" b="1" dirty="0"/>
              <a:t>насока</a:t>
            </a:r>
            <a:r>
              <a:rPr lang="bg-BG" sz="3400" dirty="0"/>
              <a:t> на </a:t>
            </a:r>
            <a:r>
              <a:rPr lang="bg-BG" sz="3400" b="1" dirty="0"/>
              <a:t>уеб сайта</a:t>
            </a:r>
            <a:r>
              <a:rPr lang="bg-BG" sz="3400" dirty="0"/>
              <a:t>?</a:t>
            </a:r>
          </a:p>
          <a:p>
            <a:pPr lvl="1"/>
            <a:r>
              <a:rPr lang="bg-BG" sz="3400" b="1" dirty="0"/>
              <a:t>Пример: </a:t>
            </a:r>
            <a:r>
              <a:rPr lang="bg-BG" sz="3400" dirty="0"/>
              <a:t>пекарна, училищен клуб, туристическа агенция и т.н.</a:t>
            </a:r>
            <a:endParaRPr lang="en-US" sz="3400" dirty="0"/>
          </a:p>
          <a:p>
            <a:r>
              <a:rPr lang="bg-BG" sz="3600" b="1" dirty="0">
                <a:solidFill>
                  <a:schemeClr val="bg1"/>
                </a:solidFill>
              </a:rPr>
              <a:t>Определяне на целта</a:t>
            </a:r>
          </a:p>
          <a:p>
            <a:pPr lvl="1"/>
            <a:r>
              <a:rPr lang="bg-BG" sz="3400" b="1" dirty="0"/>
              <a:t>Какво</a:t>
            </a:r>
            <a:r>
              <a:rPr lang="bg-BG" sz="3400" dirty="0"/>
              <a:t> искаме </a:t>
            </a:r>
            <a:r>
              <a:rPr lang="bg-BG" sz="3400" b="1" dirty="0"/>
              <a:t>да постигнем?</a:t>
            </a:r>
          </a:p>
          <a:p>
            <a:pPr lvl="1"/>
            <a:r>
              <a:rPr lang="bg-BG" sz="3400" b="1" dirty="0"/>
              <a:t>Пример</a:t>
            </a:r>
            <a:r>
              <a:rPr lang="en-US" sz="3400" b="1" dirty="0"/>
              <a:t>: </a:t>
            </a:r>
            <a:r>
              <a:rPr lang="bg-BG" sz="3400" dirty="0"/>
              <a:t>Да информираме, продаваме, представим дейност и т.н.</a:t>
            </a:r>
          </a:p>
          <a:p>
            <a:pPr lvl="1"/>
            <a:endParaRPr lang="bg-BG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2BD9FA-A350-D38B-6A20-7215CCCB9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869" y="4200433"/>
            <a:ext cx="2361292" cy="22875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D42730-3E7E-43E9-ABB8-E4A232EC0A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4" r="26291"/>
          <a:stretch/>
        </p:blipFill>
        <p:spPr>
          <a:xfrm>
            <a:off x="8868869" y="1253945"/>
            <a:ext cx="2258532" cy="267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9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Етапи при планиране на уеб сайт (2)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290598" cy="5528766"/>
          </a:xfrm>
        </p:spPr>
        <p:txBody>
          <a:bodyPr>
            <a:normAutofit lnSpcReduction="10000"/>
          </a:bodyPr>
          <a:lstStyle/>
          <a:p>
            <a:r>
              <a:rPr lang="bg-BG" sz="3700" b="1" dirty="0">
                <a:solidFill>
                  <a:schemeClr val="bg1"/>
                </a:solidFill>
              </a:rPr>
              <a:t>Определяне на целевата група</a:t>
            </a:r>
          </a:p>
          <a:p>
            <a:pPr lvl="1"/>
            <a:r>
              <a:rPr lang="bg-BG" sz="3200" b="1" dirty="0"/>
              <a:t>За кого </a:t>
            </a:r>
            <a:r>
              <a:rPr lang="bg-BG" sz="3200" dirty="0"/>
              <a:t>ще бъде направен </a:t>
            </a:r>
            <a:r>
              <a:rPr lang="bg-BG" sz="3200" b="1" dirty="0"/>
              <a:t>уеб сайтът?</a:t>
            </a:r>
          </a:p>
          <a:p>
            <a:pPr lvl="1"/>
            <a:r>
              <a:rPr lang="bg-BG" sz="3200" b="1" dirty="0"/>
              <a:t>Пример: </a:t>
            </a:r>
            <a:r>
              <a:rPr lang="bg-BG" sz="3200" dirty="0"/>
              <a:t>За ученици, туристи и т.н.</a:t>
            </a:r>
            <a:endParaRPr lang="en-US" sz="3200" b="1" dirty="0">
              <a:solidFill>
                <a:schemeClr val="bg1"/>
              </a:solidFill>
            </a:endParaRPr>
          </a:p>
          <a:p>
            <a:r>
              <a:rPr lang="bg-BG" sz="3700" b="1" dirty="0">
                <a:solidFill>
                  <a:schemeClr val="bg1"/>
                </a:solidFill>
              </a:rPr>
              <a:t>Проучване на конкуренцията</a:t>
            </a:r>
          </a:p>
          <a:p>
            <a:pPr lvl="1"/>
            <a:r>
              <a:rPr lang="bg-BG" sz="3200" b="1" dirty="0"/>
              <a:t>Какви подобни уеб сайтове </a:t>
            </a:r>
            <a:r>
              <a:rPr lang="bg-BG" sz="3200" dirty="0"/>
              <a:t>вече</a:t>
            </a:r>
            <a:r>
              <a:rPr lang="bg-BG" sz="3200" b="1" dirty="0"/>
              <a:t> съществуват?</a:t>
            </a:r>
          </a:p>
          <a:p>
            <a:pPr lvl="1"/>
            <a:r>
              <a:rPr lang="bg-BG" sz="3200" b="1" dirty="0"/>
              <a:t>Пример</a:t>
            </a:r>
            <a:r>
              <a:rPr lang="en-US" sz="3200" b="1" dirty="0"/>
              <a:t>:</a:t>
            </a:r>
            <a:r>
              <a:rPr lang="bg-BG" sz="3200" b="1" dirty="0"/>
              <a:t> </a:t>
            </a:r>
            <a:r>
              <a:rPr lang="bg-BG" sz="3200" dirty="0"/>
              <a:t>Анализираме какво липсва при конкурентите, какво може да направим по-различно и по-удобно и т.н.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F1F91E-9BC2-A4A3-F336-D09415ADDE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6" t="12918" r="14132" b="15290"/>
          <a:stretch/>
        </p:blipFill>
        <p:spPr>
          <a:xfrm>
            <a:off x="8379712" y="4083477"/>
            <a:ext cx="3569801" cy="1784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0961E47-098A-B2F9-1D57-E6413C23CF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4" t="7973" r="6346"/>
          <a:stretch/>
        </p:blipFill>
        <p:spPr>
          <a:xfrm>
            <a:off x="8129439" y="1364356"/>
            <a:ext cx="3273441" cy="234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07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Етапи при планиране на уеб сайт (3)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705598" cy="5528766"/>
          </a:xfrm>
        </p:spPr>
        <p:txBody>
          <a:bodyPr>
            <a:normAutofit fontScale="85000" lnSpcReduction="20000"/>
          </a:bodyPr>
          <a:lstStyle/>
          <a:p>
            <a:r>
              <a:rPr lang="bg-BG" sz="3800" b="1" dirty="0">
                <a:solidFill>
                  <a:schemeClr val="bg1"/>
                </a:solidFill>
              </a:rPr>
              <a:t>Планиране на съдържанието</a:t>
            </a:r>
          </a:p>
          <a:p>
            <a:pPr lvl="1"/>
            <a:r>
              <a:rPr lang="bg-BG" sz="3500" b="1" dirty="0"/>
              <a:t>Каква информация </a:t>
            </a:r>
            <a:r>
              <a:rPr lang="bg-BG" sz="3500" dirty="0"/>
              <a:t>ще включим и </a:t>
            </a:r>
            <a:r>
              <a:rPr lang="bg-BG" sz="3500" b="1" dirty="0"/>
              <a:t>как</a:t>
            </a:r>
            <a:r>
              <a:rPr lang="bg-BG" sz="3500" dirty="0"/>
              <a:t> ще бъде </a:t>
            </a:r>
            <a:r>
              <a:rPr lang="bg-BG" sz="3500" b="1" dirty="0"/>
              <a:t>подредена?</a:t>
            </a:r>
          </a:p>
          <a:p>
            <a:pPr lvl="1"/>
            <a:r>
              <a:rPr lang="bg-BG" sz="3500" b="1" dirty="0"/>
              <a:t>Пример: </a:t>
            </a:r>
            <a:r>
              <a:rPr lang="bg-BG" sz="3500" dirty="0"/>
              <a:t>В "Контакти" ще включим адрес, карта, форма за запитвания и т.н.</a:t>
            </a:r>
            <a:endParaRPr lang="en-US" sz="3500" b="1" dirty="0">
              <a:solidFill>
                <a:schemeClr val="bg1"/>
              </a:solidFill>
            </a:endParaRPr>
          </a:p>
          <a:p>
            <a:r>
              <a:rPr lang="bg-BG" sz="3800" b="1" dirty="0">
                <a:solidFill>
                  <a:schemeClr val="bg1"/>
                </a:solidFill>
              </a:rPr>
              <a:t>Определяне на основните изисквания</a:t>
            </a:r>
          </a:p>
          <a:p>
            <a:pPr lvl="1"/>
            <a:r>
              <a:rPr lang="bg-BG" sz="3500" b="1" dirty="0"/>
              <a:t>Какви действия </a:t>
            </a:r>
            <a:r>
              <a:rPr lang="bg-BG" sz="3500" dirty="0"/>
              <a:t>ще може да </a:t>
            </a:r>
            <a:r>
              <a:rPr lang="bg-BG" sz="3500" b="1" dirty="0"/>
              <a:t>извършва потребителят</a:t>
            </a:r>
            <a:r>
              <a:rPr lang="bg-BG" sz="3500" dirty="0"/>
              <a:t>?</a:t>
            </a:r>
          </a:p>
          <a:p>
            <a:pPr lvl="1"/>
            <a:r>
              <a:rPr lang="bg-BG" sz="3500" b="1" dirty="0"/>
              <a:t>Пример</a:t>
            </a:r>
            <a:r>
              <a:rPr lang="en-US" sz="3500" b="1" dirty="0"/>
              <a:t>:</a:t>
            </a:r>
            <a:r>
              <a:rPr lang="bg-BG" sz="3500" b="1" dirty="0"/>
              <a:t> </a:t>
            </a:r>
            <a:r>
              <a:rPr lang="bg-BG" sz="3500" dirty="0"/>
              <a:t>Потребителят ще може да оставя коментари, да се абонира на новини, да прави поръчки онлайн и т.н.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17D48A-F330-0F9B-DB29-5DC4E236F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071" y="3834000"/>
            <a:ext cx="2726875" cy="22794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7FC3E7-A21A-535D-EA6E-ACB6C08E0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558" y="1439777"/>
            <a:ext cx="3645000" cy="205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5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Етапи при планиране на уеб сайт (4)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290598" cy="5528766"/>
          </a:xfrm>
        </p:spPr>
        <p:txBody>
          <a:bodyPr>
            <a:normAutofit fontScale="85000" lnSpcReduction="20000"/>
          </a:bodyPr>
          <a:lstStyle/>
          <a:p>
            <a:r>
              <a:rPr lang="bg-BG" sz="3800" b="1" dirty="0">
                <a:solidFill>
                  <a:schemeClr val="bg1"/>
                </a:solidFill>
              </a:rPr>
              <a:t>Създаване на задание за уеб сайта</a:t>
            </a:r>
          </a:p>
          <a:p>
            <a:pPr lvl="1"/>
            <a:r>
              <a:rPr lang="bg-BG" sz="3500" b="1" dirty="0"/>
              <a:t>Как</a:t>
            </a:r>
            <a:r>
              <a:rPr lang="bg-BG" sz="3500" dirty="0"/>
              <a:t> съберем на </a:t>
            </a:r>
            <a:r>
              <a:rPr lang="bg-BG" sz="3500" b="1" dirty="0"/>
              <a:t>едно място </a:t>
            </a:r>
            <a:r>
              <a:rPr lang="bg-BG" sz="3500" dirty="0"/>
              <a:t>всички </a:t>
            </a:r>
            <a:r>
              <a:rPr lang="bg-BG" sz="3500" b="1" dirty="0"/>
              <a:t>изисквания</a:t>
            </a:r>
            <a:r>
              <a:rPr lang="bg-BG" sz="3500" dirty="0"/>
              <a:t> и </a:t>
            </a:r>
            <a:r>
              <a:rPr lang="bg-BG" sz="3500" b="1" dirty="0"/>
              <a:t>цели</a:t>
            </a:r>
            <a:r>
              <a:rPr lang="bg-BG" sz="3500" dirty="0"/>
              <a:t>?</a:t>
            </a:r>
          </a:p>
          <a:p>
            <a:pPr lvl="1"/>
            <a:r>
              <a:rPr lang="bg-BG" sz="3500" b="1" dirty="0"/>
              <a:t>Пример:</a:t>
            </a:r>
            <a:r>
              <a:rPr lang="en-US" sz="3500" b="1" dirty="0"/>
              <a:t> </a:t>
            </a:r>
            <a:r>
              <a:rPr lang="bg-BG" sz="3500" dirty="0"/>
              <a:t>Описват се целите, аудиторията, съдържанието, изискванията и административните бележки по проекта</a:t>
            </a:r>
            <a:endParaRPr lang="en-US" sz="3500" b="1" dirty="0">
              <a:solidFill>
                <a:schemeClr val="bg1"/>
              </a:solidFill>
            </a:endParaRPr>
          </a:p>
          <a:p>
            <a:r>
              <a:rPr lang="bg-BG" sz="3800" b="1" dirty="0">
                <a:solidFill>
                  <a:schemeClr val="bg1"/>
                </a:solidFill>
              </a:rPr>
              <a:t>Избор и проверка на име </a:t>
            </a:r>
            <a:r>
              <a:rPr lang="bg-BG" sz="3800" dirty="0"/>
              <a:t>(домейн)</a:t>
            </a:r>
          </a:p>
          <a:p>
            <a:pPr lvl="1"/>
            <a:r>
              <a:rPr lang="bg-BG" sz="3500" b="1" dirty="0"/>
              <a:t>Какво</a:t>
            </a:r>
            <a:r>
              <a:rPr lang="bg-BG" sz="3500" dirty="0"/>
              <a:t> ще бъде </a:t>
            </a:r>
            <a:r>
              <a:rPr lang="bg-BG" sz="3500" b="1" dirty="0"/>
              <a:t>името</a:t>
            </a:r>
            <a:r>
              <a:rPr lang="bg-BG" sz="3500" dirty="0"/>
              <a:t> на </a:t>
            </a:r>
            <a:r>
              <a:rPr lang="bg-BG" sz="3500" b="1" dirty="0"/>
              <a:t>уеб сайта </a:t>
            </a:r>
            <a:r>
              <a:rPr lang="bg-BG" sz="3500" dirty="0"/>
              <a:t>и </a:t>
            </a:r>
            <a:r>
              <a:rPr lang="bg-BG" sz="3500" b="1" dirty="0"/>
              <a:t>свободно</a:t>
            </a:r>
            <a:r>
              <a:rPr lang="bg-BG" sz="3500" dirty="0"/>
              <a:t> ли е то?</a:t>
            </a:r>
          </a:p>
          <a:p>
            <a:pPr lvl="1"/>
            <a:r>
              <a:rPr lang="bg-BG" sz="3500" b="1" dirty="0"/>
              <a:t>Пример</a:t>
            </a:r>
            <a:r>
              <a:rPr lang="en-US" sz="3500" b="1" dirty="0"/>
              <a:t>:</a:t>
            </a:r>
            <a:r>
              <a:rPr lang="bg-BG" sz="3500" b="1" dirty="0"/>
              <a:t> </a:t>
            </a:r>
            <a:r>
              <a:rPr lang="bg-BG" sz="3500" dirty="0"/>
              <a:t>Проверяваме избраното име преди да го регистрираме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30FD39-C5DE-67A1-E85B-B74E180DC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111" y="4239000"/>
            <a:ext cx="3150988" cy="18019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CF642B-221A-52F6-62F4-1B97E6626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603" y="1354930"/>
            <a:ext cx="1930004" cy="225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34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Изисквания при планиране на уеб сайт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710598" cy="5528766"/>
          </a:xfrm>
        </p:spPr>
        <p:txBody>
          <a:bodyPr>
            <a:normAutofit/>
          </a:bodyPr>
          <a:lstStyle/>
          <a:p>
            <a:r>
              <a:rPr lang="bg-BG" sz="3400" dirty="0"/>
              <a:t>За да е </a:t>
            </a:r>
            <a:r>
              <a:rPr lang="bg-BG" sz="3400" b="1" dirty="0">
                <a:solidFill>
                  <a:schemeClr val="bg1"/>
                </a:solidFill>
              </a:rPr>
              <a:t>успешен </a:t>
            </a:r>
            <a:r>
              <a:rPr lang="bg-BG" sz="3400" b="1" dirty="0"/>
              <a:t>уеб сайтът</a:t>
            </a:r>
            <a:r>
              <a:rPr lang="bg-BG" sz="3400" dirty="0"/>
              <a:t>, той </a:t>
            </a:r>
            <a:r>
              <a:rPr lang="bg-BG" sz="3400" b="1" dirty="0"/>
              <a:t>трябва да бъде</a:t>
            </a:r>
            <a:r>
              <a:rPr lang="bg-BG" sz="3400" dirty="0"/>
              <a:t>: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Ясен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четлив</a:t>
            </a:r>
            <a:r>
              <a:rPr lang="bg-BG" sz="3200" dirty="0"/>
              <a:t> за </a:t>
            </a:r>
            <a:r>
              <a:rPr lang="bg-BG" sz="3200" b="1" dirty="0"/>
              <a:t>използване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Адаптивен</a:t>
            </a:r>
            <a:r>
              <a:rPr lang="bg-BG" sz="3200" dirty="0"/>
              <a:t> (</a:t>
            </a:r>
            <a:r>
              <a:rPr lang="en-US" sz="3200" b="1" dirty="0"/>
              <a:t>responsive</a:t>
            </a:r>
            <a:r>
              <a:rPr lang="en-US" sz="3200" dirty="0"/>
              <a:t>)</a:t>
            </a:r>
            <a:r>
              <a:rPr lang="bg-BG" sz="3200" dirty="0"/>
              <a:t> </a:t>
            </a:r>
            <a:r>
              <a:rPr lang="en-US" sz="3200" dirty="0"/>
              <a:t>–</a:t>
            </a:r>
            <a:r>
              <a:rPr lang="bg-BG" sz="3200" dirty="0"/>
              <a:t> да се вижда добре на </a:t>
            </a:r>
            <a:r>
              <a:rPr lang="bg-BG" sz="3200" b="1" dirty="0"/>
              <a:t>различни устройства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Бърз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сигурен</a:t>
            </a:r>
          </a:p>
          <a:p>
            <a:pPr lvl="1"/>
            <a:r>
              <a:rPr lang="bg-BG" sz="3200" dirty="0"/>
              <a:t>С </a:t>
            </a:r>
            <a:r>
              <a:rPr lang="bg-BG" sz="3200" b="1" dirty="0">
                <a:solidFill>
                  <a:schemeClr val="bg1"/>
                </a:solidFill>
              </a:rPr>
              <a:t>интуитивна навигация</a:t>
            </a:r>
          </a:p>
          <a:p>
            <a:pPr lvl="1"/>
            <a:r>
              <a:rPr lang="bg-BG" sz="3200" dirty="0"/>
              <a:t>С </a:t>
            </a:r>
            <a:r>
              <a:rPr lang="bg-BG" sz="3200" b="1" dirty="0">
                <a:solidFill>
                  <a:schemeClr val="bg1"/>
                </a:solidFill>
              </a:rPr>
              <a:t>добро съдържание </a:t>
            </a:r>
            <a:r>
              <a:rPr lang="bg-BG" sz="3200" dirty="0"/>
              <a:t>и </a:t>
            </a:r>
            <a:r>
              <a:rPr lang="bg-BG" sz="3200" b="1" dirty="0">
                <a:solidFill>
                  <a:schemeClr val="bg1"/>
                </a:solidFill>
              </a:rPr>
              <a:t>дизайн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Оптимизиран</a:t>
            </a:r>
            <a:r>
              <a:rPr lang="bg-BG" sz="3200" dirty="0"/>
              <a:t> за </a:t>
            </a:r>
            <a:r>
              <a:rPr lang="bg-BG" sz="3200" b="1" dirty="0"/>
              <a:t>търсачки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B0CDB9-6545-E89F-B6F5-A22727A2F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000" y="3379104"/>
            <a:ext cx="4800609" cy="312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7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19481</TotalTime>
  <Words>1545</Words>
  <Application>Microsoft Macintosh PowerPoint</Application>
  <PresentationFormat>Widescreen</PresentationFormat>
  <Paragraphs>213</Paragraphs>
  <Slides>29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Consolas</vt:lpstr>
      <vt:lpstr>Wingdings</vt:lpstr>
      <vt:lpstr>SoftUni</vt:lpstr>
      <vt:lpstr>Планиране на уеб сайт</vt:lpstr>
      <vt:lpstr>Съдържание</vt:lpstr>
      <vt:lpstr>Планиране на уеб сайт</vt:lpstr>
      <vt:lpstr>Планиране на уеб сайт</vt:lpstr>
      <vt:lpstr>Етапи при планиране на уеб сайт (1)</vt:lpstr>
      <vt:lpstr>Етапи при планиране на уеб сайт (2)</vt:lpstr>
      <vt:lpstr>Етапи при планиране на уеб сайт (3)</vt:lpstr>
      <vt:lpstr>Етапи при планиране на уеб сайт (4)</vt:lpstr>
      <vt:lpstr>Изисквания при планиране на уеб сайт</vt:lpstr>
      <vt:lpstr>Задание за уеб сайт</vt:lpstr>
      <vt:lpstr>Задание за уеб сайт</vt:lpstr>
      <vt:lpstr>Характеристики на задание за уеб сайт</vt:lpstr>
      <vt:lpstr>Съдържание на задание за уеб сайт</vt:lpstr>
      <vt:lpstr>Избиране на име и регистрация на уеб сайт</vt:lpstr>
      <vt:lpstr>Избиране на домейн име</vt:lpstr>
      <vt:lpstr>Проверка за свободно име</vt:lpstr>
      <vt:lpstr>Регистрация на уеб сайт</vt:lpstr>
      <vt:lpstr>Пример</vt:lpstr>
      <vt:lpstr>Планиране на уеб сайт за сладкарница</vt:lpstr>
      <vt:lpstr>Определяне на тема</vt:lpstr>
      <vt:lpstr>Определяне на цел</vt:lpstr>
      <vt:lpstr>Определяне на целева група</vt:lpstr>
      <vt:lpstr>Определяне на изисквания</vt:lpstr>
      <vt:lpstr>Определяне на съдържание</vt:lpstr>
      <vt:lpstr>Избиране на име и транслитерация</vt:lpstr>
      <vt:lpstr>Проверка на име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Планиране на уеб сайт</dc:title>
  <dc:subject>Модул 3: Информационни технологии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295</cp:revision>
  <dcterms:created xsi:type="dcterms:W3CDTF">2018-05-23T13:08:44Z</dcterms:created>
  <dcterms:modified xsi:type="dcterms:W3CDTF">2025-11-20T12:15:51Z</dcterms:modified>
  <cp:category/>
</cp:coreProperties>
</file>

<file path=docProps/thumbnail.jpeg>
</file>